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D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6D964-42F8-4880-BDA5-DB4B4CCE5145}" v="1" dt="2023-11-06T10:57:55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jan van 't Veer" userId="95c52277-814b-48ea-97b9-0565b9a9f46c" providerId="ADAL" clId="{1CB6D964-42F8-4880-BDA5-DB4B4CCE5145}"/>
    <pc:docChg chg="custSel modSld">
      <pc:chgData name="Arjan van 't Veer" userId="95c52277-814b-48ea-97b9-0565b9a9f46c" providerId="ADAL" clId="{1CB6D964-42F8-4880-BDA5-DB4B4CCE5145}" dt="2023-11-06T10:58:39.357" v="23" actId="313"/>
      <pc:docMkLst>
        <pc:docMk/>
      </pc:docMkLst>
      <pc:sldChg chg="modSp mod">
        <pc:chgData name="Arjan van 't Veer" userId="95c52277-814b-48ea-97b9-0565b9a9f46c" providerId="ADAL" clId="{1CB6D964-42F8-4880-BDA5-DB4B4CCE5145}" dt="2023-11-06T10:58:39.357" v="23" actId="313"/>
        <pc:sldMkLst>
          <pc:docMk/>
          <pc:sldMk cId="2169445755" sldId="262"/>
        </pc:sldMkLst>
        <pc:spChg chg="mod">
          <ac:chgData name="Arjan van 't Veer" userId="95c52277-814b-48ea-97b9-0565b9a9f46c" providerId="ADAL" clId="{1CB6D964-42F8-4880-BDA5-DB4B4CCE5145}" dt="2023-11-06T10:58:39.357" v="23" actId="313"/>
          <ac:spMkLst>
            <pc:docMk/>
            <pc:sldMk cId="2169445755" sldId="262"/>
            <ac:spMk id="5" creationId="{65921446-C43A-40EA-9F4B-063FA66583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37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55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25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3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08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2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77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5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31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55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78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6"/>
            <a:ext cx="9144000" cy="68332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AF24-63CA-480C-BAD8-F9A751544FE7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53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veer@pantarijn.nl" TargetMode="External"/><Relationship Id="rId2" Type="http://schemas.openxmlformats.org/officeDocument/2006/relationships/hyperlink" Target="mailto:cheijnens@pantarijn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pantarijn.n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0208F2-712D-44E4-B55D-340E09B7C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28" y="1290869"/>
            <a:ext cx="3007395" cy="4511093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Afgeronde rechthoek 3">
            <a:extLst>
              <a:ext uri="{FF2B5EF4-FFF2-40B4-BE49-F238E27FC236}">
                <a16:creationId xmlns:a16="http://schemas.microsoft.com/office/drawing/2014/main" id="{D7275A35-3CC2-4097-B7D8-16EC9F7B66F2}"/>
              </a:ext>
            </a:extLst>
          </p:cNvPr>
          <p:cNvSpPr/>
          <p:nvPr/>
        </p:nvSpPr>
        <p:spPr>
          <a:xfrm>
            <a:off x="399771" y="1244272"/>
            <a:ext cx="5256584" cy="4464496"/>
          </a:xfrm>
          <a:prstGeom prst="roundRect">
            <a:avLst/>
          </a:prstGeom>
          <a:solidFill>
            <a:srgbClr val="9AD6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A03AA44-211F-4A3D-8393-9A694C9EA733}"/>
              </a:ext>
            </a:extLst>
          </p:cNvPr>
          <p:cNvSpPr/>
          <p:nvPr/>
        </p:nvSpPr>
        <p:spPr>
          <a:xfrm>
            <a:off x="539551" y="1986996"/>
            <a:ext cx="51168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Presentatie</a:t>
            </a:r>
          </a:p>
          <a:p>
            <a:pPr algn="ctr"/>
            <a:r>
              <a:rPr lang="nl-NL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E&amp;O </a:t>
            </a:r>
          </a:p>
          <a:p>
            <a:pPr algn="ctr"/>
            <a:r>
              <a:rPr lang="nl-NL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Vera Hakemulder</a:t>
            </a:r>
          </a:p>
          <a:p>
            <a:pPr algn="ctr"/>
            <a:r>
              <a:rPr lang="nl-NL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Stephanie Appelhof</a:t>
            </a:r>
          </a:p>
          <a:p>
            <a:pPr algn="ctr"/>
            <a:r>
              <a:rPr lang="nl-NL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Arjan van ‘t Veer</a:t>
            </a:r>
          </a:p>
        </p:txBody>
      </p:sp>
    </p:spTree>
    <p:extLst>
      <p:ext uri="{BB962C8B-B14F-4D97-AF65-F5344CB8AC3E}">
        <p14:creationId xmlns:p14="http://schemas.microsoft.com/office/powerpoint/2010/main" val="249815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0D21E-5A69-4015-BFD1-9CD336AF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8EDF68-1207-44D9-AE56-598C2C9AC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4BAC26A5-B7D8-41A4-8424-97236AE4EDD2}"/>
              </a:ext>
            </a:extLst>
          </p:cNvPr>
          <p:cNvSpPr/>
          <p:nvPr/>
        </p:nvSpPr>
        <p:spPr>
          <a:xfrm>
            <a:off x="973036" y="953526"/>
            <a:ext cx="7755555" cy="5161421"/>
          </a:xfrm>
          <a:prstGeom prst="roundRect">
            <a:avLst/>
          </a:prstGeom>
          <a:solidFill>
            <a:srgbClr val="9AD6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nl-NL" sz="2400" b="1" dirty="0">
              <a:latin typeface="Arial Rounded MT Bold" panose="020F07040305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400" b="1" dirty="0">
                <a:latin typeface="Arial Rounded MT Bold" panose="020F0704030504030204" pitchFamily="34" charset="0"/>
              </a:rPr>
              <a:t>Administratieve beroepen</a:t>
            </a:r>
          </a:p>
          <a:p>
            <a:pPr marL="285750" indent="-285750">
              <a:buFontTx/>
              <a:buChar char="-"/>
            </a:pPr>
            <a:r>
              <a:rPr lang="nl-NL" sz="2400" b="1" dirty="0">
                <a:latin typeface="Arial Rounded MT Bold" panose="020F0704030504030204" pitchFamily="34" charset="0"/>
              </a:rPr>
              <a:t>Secretaresse</a:t>
            </a:r>
          </a:p>
          <a:p>
            <a:pPr marL="285750" indent="-285750">
              <a:buFontTx/>
              <a:buChar char="-"/>
            </a:pPr>
            <a:r>
              <a:rPr lang="nl-NL" sz="2400" b="1" dirty="0">
                <a:latin typeface="Arial Rounded MT Bold" panose="020F0704030504030204" pitchFamily="34" charset="0"/>
              </a:rPr>
              <a:t>Medewerker verkoop</a:t>
            </a:r>
          </a:p>
          <a:p>
            <a:pPr marL="285750" indent="-285750">
              <a:buFontTx/>
              <a:buChar char="-"/>
            </a:pPr>
            <a:r>
              <a:rPr lang="nl-NL" sz="2400" b="1" dirty="0">
                <a:latin typeface="Arial Rounded MT Bold" panose="020F0704030504030204" pitchFamily="34" charset="0"/>
              </a:rPr>
              <a:t>Etaleur</a:t>
            </a:r>
          </a:p>
          <a:p>
            <a:pPr marL="285750" indent="-285750">
              <a:buFontTx/>
              <a:buChar char="-"/>
            </a:pPr>
            <a:r>
              <a:rPr lang="nl-NL" sz="2400" b="1" dirty="0">
                <a:latin typeface="Arial Rounded MT Bold" panose="020F0704030504030204" pitchFamily="34" charset="0"/>
              </a:rPr>
              <a:t>Eigen bedrijf</a:t>
            </a:r>
          </a:p>
          <a:p>
            <a:pPr marL="285750" indent="-285750">
              <a:buFontTx/>
              <a:buChar char="-"/>
            </a:pPr>
            <a:r>
              <a:rPr lang="nl-NL" sz="2400" b="1" dirty="0">
                <a:latin typeface="Arial Rounded MT Bold" panose="020F0704030504030204" pitchFamily="34" charset="0"/>
              </a:rPr>
              <a:t>Bouwen van websites</a:t>
            </a:r>
          </a:p>
          <a:p>
            <a:pPr marL="285750" indent="-285750">
              <a:buFontTx/>
              <a:buChar char="-"/>
            </a:pPr>
            <a:r>
              <a:rPr lang="nl-NL" sz="2400" b="1" dirty="0">
                <a:latin typeface="Arial Rounded MT Bold" panose="020F0704030504030204" pitchFamily="34" charset="0"/>
              </a:rPr>
              <a:t>Grafisch ontwerper</a:t>
            </a:r>
          </a:p>
          <a:p>
            <a:pPr marL="285750" indent="-285750">
              <a:buFontTx/>
              <a:buChar char="-"/>
            </a:pPr>
            <a:r>
              <a:rPr lang="nl-NL" sz="2400" b="1" dirty="0">
                <a:latin typeface="Arial Rounded MT Bold" panose="020F0704030504030204" pitchFamily="34" charset="0"/>
              </a:rPr>
              <a:t>Boekhouder</a:t>
            </a:r>
          </a:p>
          <a:p>
            <a:pPr marL="285750" indent="-285750">
              <a:buFontTx/>
              <a:buChar char="-"/>
            </a:pPr>
            <a:r>
              <a:rPr lang="nl-NL" sz="2400" b="1" dirty="0">
                <a:latin typeface="Arial Rounded MT Bold" panose="020F0704030504030204" pitchFamily="34" charset="0"/>
              </a:rPr>
              <a:t>Sportinstructeur</a:t>
            </a:r>
          </a:p>
          <a:p>
            <a:pPr marL="285750" indent="-285750">
              <a:buFontTx/>
              <a:buChar char="-"/>
            </a:pPr>
            <a:r>
              <a:rPr lang="nl-NL" sz="2400" b="1" dirty="0">
                <a:latin typeface="Arial Rounded MT Bold" panose="020F0704030504030204" pitchFamily="34" charset="0"/>
              </a:rPr>
              <a:t>Uniform beroepen</a:t>
            </a:r>
          </a:p>
          <a:p>
            <a:pPr marL="285750" indent="-285750">
              <a:buFontTx/>
              <a:buChar char="-"/>
            </a:pPr>
            <a:r>
              <a:rPr lang="nl-NL" sz="2400" b="1">
                <a:latin typeface="Arial Rounded MT Bold" panose="020F0704030504030204" pitchFamily="34" charset="0"/>
              </a:rPr>
              <a:t>Manager detailhandel</a:t>
            </a:r>
            <a:endParaRPr lang="nl-NL" sz="2400" b="1" dirty="0">
              <a:latin typeface="Arial Rounded MT Bold" panose="020F0704030504030204" pitchFamily="34" charset="0"/>
            </a:endParaRPr>
          </a:p>
          <a:p>
            <a:pPr marL="285750" indent="-285750">
              <a:buFontTx/>
              <a:buChar char="-"/>
            </a:pPr>
            <a:endParaRPr lang="nl-NL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FA6FD61-4D52-4894-A417-3A6071561FF3}"/>
              </a:ext>
            </a:extLst>
          </p:cNvPr>
          <p:cNvSpPr txBox="1"/>
          <p:nvPr/>
        </p:nvSpPr>
        <p:spPr>
          <a:xfrm>
            <a:off x="1105758" y="889306"/>
            <a:ext cx="68967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Voorbeeld beroepen</a:t>
            </a:r>
            <a:br>
              <a:rPr lang="nl-NL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nl-NL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7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5F2BF-AF32-4E1A-81DD-71603B1A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899E-F77E-4F46-8F6F-469DC1105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1D3654BC-5C08-4AC5-9A6B-F265CD64BC71}"/>
              </a:ext>
            </a:extLst>
          </p:cNvPr>
          <p:cNvSpPr/>
          <p:nvPr/>
        </p:nvSpPr>
        <p:spPr>
          <a:xfrm>
            <a:off x="431951" y="1211342"/>
            <a:ext cx="6120680" cy="4587255"/>
          </a:xfrm>
          <a:prstGeom prst="roundRect">
            <a:avLst/>
          </a:prstGeom>
          <a:solidFill>
            <a:srgbClr val="9AD6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2D4042E-742F-4334-AD43-C00B86D5B41D}"/>
              </a:ext>
            </a:extLst>
          </p:cNvPr>
          <p:cNvSpPr/>
          <p:nvPr/>
        </p:nvSpPr>
        <p:spPr>
          <a:xfrm>
            <a:off x="539552" y="1674188"/>
            <a:ext cx="56886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contact/vragen:</a:t>
            </a:r>
          </a:p>
          <a:p>
            <a:endParaRPr lang="nl-NL" sz="3200" dirty="0">
              <a:solidFill>
                <a:schemeClr val="bg1"/>
              </a:solidFill>
              <a:latin typeface="Arial Rounded MT Bold" panose="020F0704030504030204" pitchFamily="34" charset="0"/>
              <a:hlinkClick r:id="rId2"/>
            </a:endParaRPr>
          </a:p>
          <a:p>
            <a:r>
              <a:rPr lang="nl-NL" sz="3200" u="sng" dirty="0">
                <a:solidFill>
                  <a:schemeClr val="bg1"/>
                </a:solidFill>
                <a:latin typeface="Arial Rounded MT Bold" panose="020F0704030504030204" pitchFamily="34" charset="0"/>
                <a:hlinkClick r:id="" action="ppaction://noaction"/>
              </a:rPr>
              <a:t>vhakemulder@pantarijn.nl</a:t>
            </a:r>
          </a:p>
          <a:p>
            <a:r>
              <a:rPr lang="nl-NL" sz="3200" u="sng" dirty="0">
                <a:solidFill>
                  <a:schemeClr val="bg1"/>
                </a:solidFill>
                <a:latin typeface="Arial Rounded MT Bold" panose="020F0704030504030204" pitchFamily="34" charset="0"/>
                <a:hlinkClick r:id="rId3"/>
              </a:rPr>
              <a:t>aveer@pantarijn.nl</a:t>
            </a:r>
            <a:endParaRPr lang="nl-NL" sz="32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nl-NL" sz="3200" u="sng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sappelhof@pantarijn.nl</a:t>
            </a:r>
          </a:p>
          <a:p>
            <a:r>
              <a:rPr lang="nl-NL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0317-466599</a:t>
            </a:r>
          </a:p>
          <a:p>
            <a:r>
              <a:rPr lang="nl-NL" sz="3200" dirty="0">
                <a:solidFill>
                  <a:schemeClr val="bg1"/>
                </a:solidFill>
                <a:latin typeface="Arial Rounded MT Bold" panose="020F0704030504030204" pitchFamily="34" charset="0"/>
                <a:hlinkClick r:id="rId4"/>
              </a:rPr>
              <a:t>www.pantarijn.nl</a:t>
            </a:r>
            <a:endParaRPr lang="nl-NL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nl-NL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nl-NL" sz="3200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  <a:p>
            <a:pPr algn="ctr"/>
            <a:endParaRPr lang="nl-NL" sz="1600" b="1" dirty="0">
              <a:solidFill>
                <a:srgbClr val="0066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535EF-A9AD-4536-A0CC-0029E119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76471"/>
            <a:ext cx="2269259" cy="3846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6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61144-82D9-46F2-AB3B-67B7C5E7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5C5EA0-DDB7-484E-970F-04713A0C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DDB3A933-0228-49B3-971A-DF19971563BD}"/>
              </a:ext>
            </a:extLst>
          </p:cNvPr>
          <p:cNvSpPr/>
          <p:nvPr/>
        </p:nvSpPr>
        <p:spPr>
          <a:xfrm>
            <a:off x="899591" y="1156320"/>
            <a:ext cx="7632848" cy="4853524"/>
          </a:xfrm>
          <a:prstGeom prst="roundRect">
            <a:avLst/>
          </a:prstGeom>
          <a:solidFill>
            <a:srgbClr val="9AD6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0C35870-05BE-4B13-8488-5EE91D60206B}"/>
              </a:ext>
            </a:extLst>
          </p:cNvPr>
          <p:cNvSpPr txBox="1"/>
          <p:nvPr/>
        </p:nvSpPr>
        <p:spPr>
          <a:xfrm>
            <a:off x="1207895" y="1237798"/>
            <a:ext cx="7108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Pantarijn vmbo </a:t>
            </a:r>
          </a:p>
          <a:p>
            <a:pPr algn="ctr"/>
            <a:r>
              <a:rPr lang="nl-NL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Bovenbouw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B22E427-2848-41F3-BB00-DB64199E1414}"/>
              </a:ext>
            </a:extLst>
          </p:cNvPr>
          <p:cNvSpPr/>
          <p:nvPr/>
        </p:nvSpPr>
        <p:spPr>
          <a:xfrm>
            <a:off x="1207895" y="2807458"/>
            <a:ext cx="7016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Dienstverlening &amp; Producten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Economie &amp; Ondernemen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Techniek Breed (PIE)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Zorg &amp; Welzijn</a:t>
            </a:r>
          </a:p>
        </p:txBody>
      </p:sp>
    </p:spTree>
    <p:extLst>
      <p:ext uri="{BB962C8B-B14F-4D97-AF65-F5344CB8AC3E}">
        <p14:creationId xmlns:p14="http://schemas.microsoft.com/office/powerpoint/2010/main" val="117338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7EAF2-1EF1-48D7-9921-15ADD7EA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628388-5E8B-4C3B-825A-D6FB88D17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5184C625-80CD-483B-9E2F-6A13AFA47DCB}"/>
              </a:ext>
            </a:extLst>
          </p:cNvPr>
          <p:cNvSpPr/>
          <p:nvPr/>
        </p:nvSpPr>
        <p:spPr>
          <a:xfrm>
            <a:off x="395536" y="1108083"/>
            <a:ext cx="7632848" cy="4853524"/>
          </a:xfrm>
          <a:prstGeom prst="roundRect">
            <a:avLst/>
          </a:prstGeom>
          <a:solidFill>
            <a:srgbClr val="9AD6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806B0-9F3D-49C2-8C23-47337FA79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97" y="2631031"/>
            <a:ext cx="3003735" cy="270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7A4309C-37CF-422E-991D-748370276389}"/>
              </a:ext>
            </a:extLst>
          </p:cNvPr>
          <p:cNvSpPr txBox="1"/>
          <p:nvPr/>
        </p:nvSpPr>
        <p:spPr>
          <a:xfrm>
            <a:off x="467544" y="1268760"/>
            <a:ext cx="710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Waarom E&amp;O?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D870EAE-9BBF-443B-A58D-5E3411A72BC3}"/>
              </a:ext>
            </a:extLst>
          </p:cNvPr>
          <p:cNvSpPr/>
          <p:nvPr/>
        </p:nvSpPr>
        <p:spPr>
          <a:xfrm>
            <a:off x="703839" y="2519140"/>
            <a:ext cx="6460449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Brede opleiding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Veel afwisseling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Denken en doen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Commercieel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Dienstverlenend</a:t>
            </a:r>
          </a:p>
        </p:txBody>
      </p:sp>
    </p:spTree>
    <p:extLst>
      <p:ext uri="{BB962C8B-B14F-4D97-AF65-F5344CB8AC3E}">
        <p14:creationId xmlns:p14="http://schemas.microsoft.com/office/powerpoint/2010/main" val="200015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08FD1-94EE-4320-AA71-3F77895D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253D5C-C804-4AF7-83F9-6F34EE903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94961543-42CC-42EF-98DD-47AB292B520A}"/>
              </a:ext>
            </a:extLst>
          </p:cNvPr>
          <p:cNvSpPr/>
          <p:nvPr/>
        </p:nvSpPr>
        <p:spPr>
          <a:xfrm>
            <a:off x="628650" y="1027907"/>
            <a:ext cx="8352928" cy="5343015"/>
          </a:xfrm>
          <a:prstGeom prst="roundRect">
            <a:avLst/>
          </a:prstGeom>
          <a:solidFill>
            <a:srgbClr val="9AD6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2800" dirty="0">
                <a:latin typeface="Arial Rounded MT Bold" panose="020F0704030504030204" pitchFamily="34" charset="0"/>
              </a:rPr>
              <a:t>Praktische opdrachten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2800" dirty="0">
                <a:latin typeface="Arial Rounded MT Bold" panose="020F0704030504030204" pitchFamily="34" charset="0"/>
              </a:rPr>
              <a:t>OVD-perspectief opdrachten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2800" dirty="0">
                <a:latin typeface="Arial Rounded MT Bold" panose="020F0704030504030204" pitchFamily="34" charset="0"/>
              </a:rPr>
              <a:t>Interne en externe stage-opdrachten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2800" dirty="0">
                <a:latin typeface="Arial Rounded MT Bold" panose="020F0704030504030204" pitchFamily="34" charset="0"/>
              </a:rPr>
              <a:t>Onderzoeksopdrachten </a:t>
            </a:r>
            <a:r>
              <a:rPr lang="nl-NL" altLang="nl-NL" sz="2800" dirty="0" err="1">
                <a:latin typeface="Arial Rounded MT Bold" panose="020F0704030504030204" pitchFamily="34" charset="0"/>
              </a:rPr>
              <a:t>ism</a:t>
            </a:r>
            <a:r>
              <a:rPr lang="nl-NL" altLang="nl-NL" sz="2800" dirty="0">
                <a:latin typeface="Arial Rounded MT Bold" panose="020F0704030504030204" pitchFamily="34" charset="0"/>
              </a:rPr>
              <a:t> externe bedrijven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2800" dirty="0">
                <a:latin typeface="Arial Rounded MT Bold" panose="020F0704030504030204" pitchFamily="34" charset="0"/>
              </a:rPr>
              <a:t>Excursies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C340D44-6BDB-421D-A8D0-0C7A16543C87}"/>
              </a:ext>
            </a:extLst>
          </p:cNvPr>
          <p:cNvSpPr txBox="1"/>
          <p:nvPr/>
        </p:nvSpPr>
        <p:spPr>
          <a:xfrm>
            <a:off x="1207894" y="1067039"/>
            <a:ext cx="710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Werkwijze E&amp;O</a:t>
            </a:r>
          </a:p>
        </p:txBody>
      </p:sp>
    </p:spTree>
    <p:extLst>
      <p:ext uri="{BB962C8B-B14F-4D97-AF65-F5344CB8AC3E}">
        <p14:creationId xmlns:p14="http://schemas.microsoft.com/office/powerpoint/2010/main" val="329049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461F8-8AAF-44C5-BC79-CB4EAAAA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2E59D-E6B7-411F-95C8-863D4409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BA3AAA09-2BCF-4D59-8779-180BD775228D}"/>
              </a:ext>
            </a:extLst>
          </p:cNvPr>
          <p:cNvSpPr/>
          <p:nvPr/>
        </p:nvSpPr>
        <p:spPr>
          <a:xfrm>
            <a:off x="591288" y="1071299"/>
            <a:ext cx="7632848" cy="4853524"/>
          </a:xfrm>
          <a:prstGeom prst="roundRect">
            <a:avLst/>
          </a:prstGeom>
          <a:solidFill>
            <a:srgbClr val="9AD6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D7EC2CB-3762-4866-9C3F-B3DEF282F6EA}"/>
              </a:ext>
            </a:extLst>
          </p:cNvPr>
          <p:cNvSpPr/>
          <p:nvPr/>
        </p:nvSpPr>
        <p:spPr>
          <a:xfrm>
            <a:off x="1207894" y="2058093"/>
            <a:ext cx="70162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Nederlands</a:t>
            </a: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Engels</a:t>
            </a: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Wiskunde </a:t>
            </a: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Economie</a:t>
            </a: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LO</a:t>
            </a: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CKV</a:t>
            </a: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Rekenen</a:t>
            </a: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Maatschappijleer 1</a:t>
            </a: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Beroepsgericht </a:t>
            </a:r>
            <a:r>
              <a:rPr lang="nl-NL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profielvak</a:t>
            </a:r>
            <a:endParaRPr lang="nl-NL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Beroepsgericht keuzevak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CB308-3848-4FDD-A45C-E12628F2E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21877"/>
            <a:ext cx="3295650" cy="287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FC62217-87B4-4722-A06E-9753D732B259}"/>
              </a:ext>
            </a:extLst>
          </p:cNvPr>
          <p:cNvSpPr txBox="1"/>
          <p:nvPr/>
        </p:nvSpPr>
        <p:spPr>
          <a:xfrm>
            <a:off x="1207894" y="1067039"/>
            <a:ext cx="710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Vakkenpakket</a:t>
            </a:r>
          </a:p>
        </p:txBody>
      </p:sp>
    </p:spTree>
    <p:extLst>
      <p:ext uri="{BB962C8B-B14F-4D97-AF65-F5344CB8AC3E}">
        <p14:creationId xmlns:p14="http://schemas.microsoft.com/office/powerpoint/2010/main" val="392770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BEC2F-8CBC-400B-B6BF-4A57D857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68388-C4D0-4D4A-B799-E3EC3CE77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E4F6B69F-8A89-45A3-8B4C-69C86AA98862}"/>
              </a:ext>
            </a:extLst>
          </p:cNvPr>
          <p:cNvSpPr/>
          <p:nvPr/>
        </p:nvSpPr>
        <p:spPr>
          <a:xfrm>
            <a:off x="395536" y="966305"/>
            <a:ext cx="8352928" cy="5343015"/>
          </a:xfrm>
          <a:prstGeom prst="roundRect">
            <a:avLst/>
          </a:prstGeom>
          <a:solidFill>
            <a:srgbClr val="9AD6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F3C58F-95F7-490E-B4E6-C9A77017E786}"/>
              </a:ext>
            </a:extLst>
          </p:cNvPr>
          <p:cNvSpPr txBox="1"/>
          <p:nvPr/>
        </p:nvSpPr>
        <p:spPr>
          <a:xfrm>
            <a:off x="1207894" y="1067039"/>
            <a:ext cx="710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Profielmodules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041DB6B-B7D0-4670-9B1F-4B67EA4C6D0F}"/>
              </a:ext>
            </a:extLst>
          </p:cNvPr>
          <p:cNvSpPr/>
          <p:nvPr/>
        </p:nvSpPr>
        <p:spPr>
          <a:xfrm>
            <a:off x="755576" y="2531414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Administratie</a:t>
            </a:r>
          </a:p>
          <a:p>
            <a:pPr marL="285750" indent="-285750">
              <a:buFontTx/>
              <a:buChar char="-"/>
            </a:pPr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Logistiek</a:t>
            </a:r>
          </a:p>
          <a:p>
            <a:pPr marL="285750" indent="-285750">
              <a:buFontTx/>
              <a:buChar char="-"/>
            </a:pPr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Commercieel</a:t>
            </a:r>
          </a:p>
          <a:p>
            <a:pPr marL="285750" indent="-285750">
              <a:buFontTx/>
              <a:buChar char="-"/>
            </a:pPr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Secretarieel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50E3A3D-6297-4C09-974D-9B8197299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00" y="2636912"/>
            <a:ext cx="3258913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31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0CE48-F10A-4150-AF03-CB585911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FDF312-A703-4ECF-A372-93D1B025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9BE378EE-E932-4C72-BF0A-4F166E771CC6}"/>
              </a:ext>
            </a:extLst>
          </p:cNvPr>
          <p:cNvSpPr/>
          <p:nvPr/>
        </p:nvSpPr>
        <p:spPr>
          <a:xfrm>
            <a:off x="395536" y="966305"/>
            <a:ext cx="8352928" cy="5343015"/>
          </a:xfrm>
          <a:prstGeom prst="roundRect">
            <a:avLst/>
          </a:prstGeom>
          <a:solidFill>
            <a:srgbClr val="9AD6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5921446-C43A-40EA-9F4B-063FA66583AA}"/>
              </a:ext>
            </a:extLst>
          </p:cNvPr>
          <p:cNvSpPr/>
          <p:nvPr/>
        </p:nvSpPr>
        <p:spPr>
          <a:xfrm>
            <a:off x="683568" y="1910029"/>
            <a:ext cx="7306318" cy="433965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nl-NL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3600" dirty="0">
                <a:solidFill>
                  <a:schemeClr val="bg1"/>
                </a:solidFill>
                <a:latin typeface="Arial Rounded MT Bold"/>
              </a:rPr>
              <a:t>Onderneming starten</a:t>
            </a:r>
            <a:endParaRPr lang="nl-NL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3600" dirty="0">
                <a:solidFill>
                  <a:schemeClr val="bg1"/>
                </a:solidFill>
                <a:latin typeface="Arial Rounded MT Bold"/>
              </a:rPr>
              <a:t>Presentatie &amp; Styling</a:t>
            </a:r>
          </a:p>
          <a:p>
            <a:pPr marL="285750" indent="-285750">
              <a:buFontTx/>
              <a:buChar char="-"/>
            </a:pPr>
            <a:r>
              <a:rPr lang="nl-NL" sz="3600" dirty="0">
                <a:solidFill>
                  <a:schemeClr val="bg1"/>
                </a:solidFill>
                <a:latin typeface="Arial Rounded MT Bold"/>
              </a:rPr>
              <a:t>Recreatie, vakantiebeurs</a:t>
            </a:r>
          </a:p>
          <a:p>
            <a:pPr marL="285750" indent="-285750">
              <a:buFontTx/>
              <a:buChar char="-"/>
            </a:pPr>
            <a:r>
              <a:rPr lang="nl-NL" sz="3600" dirty="0">
                <a:solidFill>
                  <a:schemeClr val="bg1"/>
                </a:solidFill>
                <a:latin typeface="Arial Rounded MT Bold"/>
              </a:rPr>
              <a:t>Profiel overstijgend:</a:t>
            </a:r>
            <a:br>
              <a:rPr lang="nl-NL" sz="3600" dirty="0">
                <a:solidFill>
                  <a:schemeClr val="bg1"/>
                </a:solidFill>
                <a:latin typeface="Arial Rounded MT Bold"/>
              </a:rPr>
            </a:br>
            <a:r>
              <a:rPr lang="nl-NL" sz="3600" dirty="0">
                <a:solidFill>
                  <a:schemeClr val="bg1"/>
                </a:solidFill>
                <a:latin typeface="Arial Rounded MT Bold"/>
              </a:rPr>
              <a:t>Webshop bouwen</a:t>
            </a:r>
            <a:endParaRPr lang="nl-NL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Tx/>
              <a:buChar char="-"/>
            </a:pPr>
            <a:endParaRPr lang="nl-NL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nl-NL" sz="2400" dirty="0" err="1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FF92C6E-D70B-458E-BDB7-8EEFCD3E9752}"/>
              </a:ext>
            </a:extLst>
          </p:cNvPr>
          <p:cNvSpPr txBox="1"/>
          <p:nvPr/>
        </p:nvSpPr>
        <p:spPr>
          <a:xfrm>
            <a:off x="1207894" y="1067039"/>
            <a:ext cx="710852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  <a:latin typeface="Arial Rounded MT Bold"/>
              </a:rPr>
              <a:t>Keuzevakken</a:t>
            </a:r>
          </a:p>
        </p:txBody>
      </p:sp>
    </p:spTree>
    <p:extLst>
      <p:ext uri="{BB962C8B-B14F-4D97-AF65-F5344CB8AC3E}">
        <p14:creationId xmlns:p14="http://schemas.microsoft.com/office/powerpoint/2010/main" val="216944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4456C-8624-4397-A076-77BB8742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64D408-70C1-49E1-A98F-E2157A310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C08843F7-CDEC-475B-B4EA-0668A9892EEE}"/>
              </a:ext>
            </a:extLst>
          </p:cNvPr>
          <p:cNvSpPr/>
          <p:nvPr/>
        </p:nvSpPr>
        <p:spPr>
          <a:xfrm>
            <a:off x="611560" y="1094869"/>
            <a:ext cx="7632848" cy="4853524"/>
          </a:xfrm>
          <a:prstGeom prst="roundRect">
            <a:avLst/>
          </a:prstGeom>
          <a:solidFill>
            <a:srgbClr val="9AD6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BA37E7-81BB-4C5E-AD67-8D37F296E899}"/>
              </a:ext>
            </a:extLst>
          </p:cNvPr>
          <p:cNvSpPr txBox="1"/>
          <p:nvPr/>
        </p:nvSpPr>
        <p:spPr>
          <a:xfrm>
            <a:off x="1207894" y="1067039"/>
            <a:ext cx="710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E&amp;O competenties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8FC44FC-2AB0-4530-9C3C-BED90BBFF9AC}"/>
              </a:ext>
            </a:extLst>
          </p:cNvPr>
          <p:cNvSpPr/>
          <p:nvPr/>
        </p:nvSpPr>
        <p:spPr>
          <a:xfrm>
            <a:off x="1203837" y="2182803"/>
            <a:ext cx="4088243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Communiceren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Samenwerken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Creativiteit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Onderzoeken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ICT-vaardigheden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Presenteren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Flexibel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Zelfstandigheid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5F9BED1-E220-4BB9-AD6B-ABAD1EC1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31" y="2448954"/>
            <a:ext cx="3358413" cy="263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0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58CBC-F3F5-4176-A612-643C5EBC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E30217-6BF1-4CDB-A10E-1FE4457D2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Afgeronde rechthoek 3">
            <a:extLst>
              <a:ext uri="{FF2B5EF4-FFF2-40B4-BE49-F238E27FC236}">
                <a16:creationId xmlns:a16="http://schemas.microsoft.com/office/drawing/2014/main" id="{A4B3E90A-F96B-462C-A99F-04D011CB21D2}"/>
              </a:ext>
            </a:extLst>
          </p:cNvPr>
          <p:cNvSpPr/>
          <p:nvPr/>
        </p:nvSpPr>
        <p:spPr>
          <a:xfrm>
            <a:off x="591288" y="1071299"/>
            <a:ext cx="7632848" cy="4853524"/>
          </a:xfrm>
          <a:prstGeom prst="roundRect">
            <a:avLst/>
          </a:prstGeom>
          <a:solidFill>
            <a:srgbClr val="9AD6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0EC3A95-3BAB-487C-9671-D860563125E7}"/>
              </a:ext>
            </a:extLst>
          </p:cNvPr>
          <p:cNvSpPr/>
          <p:nvPr/>
        </p:nvSpPr>
        <p:spPr>
          <a:xfrm>
            <a:off x="1331640" y="2695490"/>
            <a:ext cx="58843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Profielmodules (telt als 1 vak)</a:t>
            </a: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Schoolexamen </a:t>
            </a: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 = 50%</a:t>
            </a: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Centraal Schriftelijk Praktisch Examen </a:t>
            </a:r>
          </a:p>
          <a:p>
            <a:r>
              <a:rPr lang="nl-N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CSPE = 50 %</a:t>
            </a:r>
          </a:p>
          <a:p>
            <a:endParaRPr lang="nl-NL" sz="2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nl-N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Keuzevakken (telt als 1 vak)</a:t>
            </a:r>
          </a:p>
          <a:p>
            <a:r>
              <a:rPr lang="nl-N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 = 100%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37F3410-37B0-4CFF-B9B1-04CFF3BF9557}"/>
              </a:ext>
            </a:extLst>
          </p:cNvPr>
          <p:cNvSpPr txBox="1"/>
          <p:nvPr/>
        </p:nvSpPr>
        <p:spPr>
          <a:xfrm>
            <a:off x="323528" y="154424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Examen</a:t>
            </a:r>
          </a:p>
        </p:txBody>
      </p:sp>
    </p:spTree>
    <p:extLst>
      <p:ext uri="{BB962C8B-B14F-4D97-AF65-F5344CB8AC3E}">
        <p14:creationId xmlns:p14="http://schemas.microsoft.com/office/powerpoint/2010/main" val="15199508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4C7004AE59B49BB8ACE8CD4BB0FC7" ma:contentTypeVersion="11" ma:contentTypeDescription="Create a new document." ma:contentTypeScope="" ma:versionID="e12f450a9587924bc167fb768abfbaa6">
  <xsd:schema xmlns:xsd="http://www.w3.org/2001/XMLSchema" xmlns:xs="http://www.w3.org/2001/XMLSchema" xmlns:p="http://schemas.microsoft.com/office/2006/metadata/properties" xmlns:ns3="e9406719-e261-4a9d-a760-4bdf5d147fd4" xmlns:ns4="62c0eaa0-4a8f-49ac-8940-0e872a668a5e" targetNamespace="http://schemas.microsoft.com/office/2006/metadata/properties" ma:root="true" ma:fieldsID="392bb1bc177e6c5435351f9b120ae93c" ns3:_="" ns4:_="">
    <xsd:import namespace="e9406719-e261-4a9d-a760-4bdf5d147fd4"/>
    <xsd:import namespace="62c0eaa0-4a8f-49ac-8940-0e872a668a5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06719-e261-4a9d-a760-4bdf5d147f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0eaa0-4a8f-49ac-8940-0e872a668a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D73CE-6C5A-4C59-B281-564076B64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406719-e261-4a9d-a760-4bdf5d147fd4"/>
    <ds:schemaRef ds:uri="62c0eaa0-4a8f-49ac-8940-0e872a668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62C0B-1ECF-4CF7-82F6-86AB88285EAC}">
  <ds:schemaRefs>
    <ds:schemaRef ds:uri="e9406719-e261-4a9d-a760-4bdf5d147fd4"/>
    <ds:schemaRef ds:uri="http://schemas.microsoft.com/office/2006/documentManagement/types"/>
    <ds:schemaRef ds:uri="http://schemas.openxmlformats.org/package/2006/metadata/core-properties"/>
    <ds:schemaRef ds:uri="62c0eaa0-4a8f-49ac-8940-0e872a668a5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8EC115-173C-4C02-950F-F870807DC2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186</Words>
  <Application>Microsoft Office PowerPoint</Application>
  <PresentationFormat>Diavoorstelling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RSG Pantarijn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Philips</dc:creator>
  <cp:lastModifiedBy>Arjan van 't Veer</cp:lastModifiedBy>
  <cp:revision>7</cp:revision>
  <dcterms:created xsi:type="dcterms:W3CDTF">2020-10-15T14:54:36Z</dcterms:created>
  <dcterms:modified xsi:type="dcterms:W3CDTF">2023-11-06T10:58:44Z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0x0101006F74C7004AE59B49BB8ACE8CD4BB0FC7</vt:lpwstr>
  </property>
</Properties>
</file>