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47" r:id="rId5"/>
    <p:sldId id="348" r:id="rId6"/>
    <p:sldId id="349" r:id="rId7"/>
    <p:sldId id="350" r:id="rId8"/>
    <p:sldId id="346" r:id="rId9"/>
    <p:sldId id="352" r:id="rId10"/>
    <p:sldId id="369" r:id="rId11"/>
    <p:sldId id="370" r:id="rId12"/>
    <p:sldId id="353" r:id="rId13"/>
    <p:sldId id="366" r:id="rId14"/>
    <p:sldId id="360" r:id="rId15"/>
    <p:sldId id="354" r:id="rId16"/>
    <p:sldId id="367" r:id="rId17"/>
    <p:sldId id="356" r:id="rId18"/>
    <p:sldId id="357" r:id="rId19"/>
    <p:sldId id="358" r:id="rId20"/>
    <p:sldId id="359" r:id="rId21"/>
    <p:sldId id="361" r:id="rId22"/>
    <p:sldId id="368" r:id="rId23"/>
    <p:sldId id="343" r:id="rId24"/>
    <p:sldId id="344" r:id="rId25"/>
    <p:sldId id="345" r:id="rId26"/>
    <p:sldId id="3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8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0679F-C782-4804-9D30-C8A1397C5F00}" type="datetimeFigureOut">
              <a:rPr lang="nl-NL" smtClean="0"/>
              <a:t>1-2-2024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B8678-73E8-4765-A34C-C0C1219D9242}" type="slidenum">
              <a:rPr lang="nl-NL" smtClean="0"/>
              <a:t>‹nr.›</a:t>
            </a:fld>
            <a:endParaRPr lang="nl-NL"/>
          </a:p>
        </p:txBody>
      </p:sp>
    </p:spTree>
    <p:extLst>
      <p:ext uri="{BB962C8B-B14F-4D97-AF65-F5344CB8AC3E}">
        <p14:creationId xmlns:p14="http://schemas.microsoft.com/office/powerpoint/2010/main" val="51186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heten</a:t>
            </a:r>
          </a:p>
          <a:p>
            <a:r>
              <a:rPr lang="nl-NL" dirty="0"/>
              <a:t>Voorstellen </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a:t>
            </a:fld>
            <a:endParaRPr lang="nl-NL"/>
          </a:p>
        </p:txBody>
      </p:sp>
    </p:spTree>
    <p:extLst>
      <p:ext uri="{BB962C8B-B14F-4D97-AF65-F5344CB8AC3E}">
        <p14:creationId xmlns:p14="http://schemas.microsoft.com/office/powerpoint/2010/main" val="162188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domotica installatie ontwerpen, programmeren en testen.</a:t>
            </a:r>
          </a:p>
          <a:p>
            <a:r>
              <a:rPr lang="nl-NL" sz="1200" kern="1200" dirty="0">
                <a:solidFill>
                  <a:schemeClr val="tx1"/>
                </a:solidFill>
                <a:effectLst/>
                <a:latin typeface="+mn-lt"/>
                <a:ea typeface="+mn-ea"/>
                <a:cs typeface="+mn-cs"/>
              </a:rPr>
              <a:t>Een domotica installatie aansturen met een smartphone.</a:t>
            </a:r>
          </a:p>
          <a:p>
            <a:r>
              <a:rPr lang="nl-NL" sz="1200" kern="1200" dirty="0">
                <a:solidFill>
                  <a:schemeClr val="tx1"/>
                </a:solidFill>
                <a:effectLst/>
                <a:latin typeface="+mn-lt"/>
                <a:ea typeface="+mn-ea"/>
                <a:cs typeface="+mn-cs"/>
              </a:rPr>
              <a:t>Fouten in een installatie zoeken en verhelpen.</a:t>
            </a:r>
          </a:p>
          <a:p>
            <a:r>
              <a:rPr lang="nl-NL" sz="1200" kern="1200" dirty="0">
                <a:solidFill>
                  <a:schemeClr val="tx1"/>
                </a:solidFill>
                <a:effectLst/>
                <a:latin typeface="+mn-lt"/>
                <a:ea typeface="+mn-ea"/>
                <a:cs typeface="+mn-cs"/>
              </a:rPr>
              <a:t>De werking en functie van een domotica installatie verklaren en presenteren. </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11</a:t>
            </a:fld>
            <a:endParaRPr lang="nl-NL"/>
          </a:p>
        </p:txBody>
      </p:sp>
    </p:spTree>
    <p:extLst>
      <p:ext uri="{BB962C8B-B14F-4D97-AF65-F5344CB8AC3E}">
        <p14:creationId xmlns:p14="http://schemas.microsoft.com/office/powerpoint/2010/main" val="145128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Drinkwater en sanitaire installatie ontwerpen, tekenen en calculeren</a:t>
            </a:r>
          </a:p>
          <a:p>
            <a:r>
              <a:rPr lang="nl-NL" sz="1200" kern="1200" dirty="0">
                <a:solidFill>
                  <a:schemeClr val="tx1"/>
                </a:solidFill>
                <a:effectLst/>
                <a:latin typeface="+mn-lt"/>
                <a:ea typeface="+mn-ea"/>
                <a:cs typeface="+mn-cs"/>
              </a:rPr>
              <a:t>Tekenen van schema’s van drinkwater- en sanitaire installaties lezen en interpreteren</a:t>
            </a:r>
          </a:p>
          <a:p>
            <a:r>
              <a:rPr lang="nl-NL" sz="1200" kern="1200" dirty="0">
                <a:solidFill>
                  <a:schemeClr val="tx1"/>
                </a:solidFill>
                <a:effectLst/>
                <a:latin typeface="+mn-lt"/>
                <a:ea typeface="+mn-ea"/>
                <a:cs typeface="+mn-cs"/>
              </a:rPr>
              <a:t>Leidingsystemen voor drinkwater- en sanitaire installatie aanleggen</a:t>
            </a:r>
          </a:p>
          <a:p>
            <a:r>
              <a:rPr lang="nl-NL" sz="1200" kern="1200" dirty="0">
                <a:solidFill>
                  <a:schemeClr val="tx1"/>
                </a:solidFill>
                <a:effectLst/>
                <a:latin typeface="+mn-lt"/>
                <a:ea typeface="+mn-ea"/>
                <a:cs typeface="+mn-cs"/>
              </a:rPr>
              <a:t>Een drinkwater- en sanitair installatie afmonteren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12</a:t>
            </a:fld>
            <a:endParaRPr lang="nl-NL"/>
          </a:p>
        </p:txBody>
      </p:sp>
    </p:spTree>
    <p:extLst>
      <p:ext uri="{BB962C8B-B14F-4D97-AF65-F5344CB8AC3E}">
        <p14:creationId xmlns:p14="http://schemas.microsoft.com/office/powerpoint/2010/main" val="66797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Testen en afstellen van het aandrijfsysteem van een gemotoriseerde tweewieler.</a:t>
            </a:r>
          </a:p>
          <a:p>
            <a:r>
              <a:rPr lang="nl-NL" sz="1200" kern="1200" dirty="0">
                <a:solidFill>
                  <a:schemeClr val="tx1"/>
                </a:solidFill>
                <a:effectLst/>
                <a:latin typeface="+mn-lt"/>
                <a:ea typeface="+mn-ea"/>
                <a:cs typeface="+mn-cs"/>
              </a:rPr>
              <a:t>Testen en afstellen van remsysteem van een gemotoriseerde tweewieler.</a:t>
            </a:r>
          </a:p>
          <a:p>
            <a:r>
              <a:rPr lang="nl-NL" sz="1200" kern="1200" dirty="0">
                <a:solidFill>
                  <a:schemeClr val="tx1"/>
                </a:solidFill>
                <a:effectLst/>
                <a:latin typeface="+mn-lt"/>
                <a:ea typeface="+mn-ea"/>
                <a:cs typeface="+mn-cs"/>
              </a:rPr>
              <a:t>Uitvoeren van een kleine en grote  servicebeurt.</a:t>
            </a:r>
          </a:p>
          <a:p>
            <a:r>
              <a:rPr lang="nl-NL" sz="1200" kern="1200" dirty="0">
                <a:solidFill>
                  <a:schemeClr val="tx1"/>
                </a:solidFill>
                <a:effectLst/>
                <a:latin typeface="+mn-lt"/>
                <a:ea typeface="+mn-ea"/>
                <a:cs typeface="+mn-cs"/>
              </a:rPr>
              <a:t>Op de hoogte zijn van de veiligheidseisen van een gemotoriseerde tweewieler.</a:t>
            </a:r>
          </a:p>
          <a:p>
            <a:r>
              <a:rPr lang="nl-NL" sz="1200" kern="1200" dirty="0">
                <a:solidFill>
                  <a:schemeClr val="tx1"/>
                </a:solidFill>
                <a:effectLst/>
                <a:latin typeface="+mn-lt"/>
                <a:ea typeface="+mn-ea"/>
                <a:cs typeface="+mn-cs"/>
              </a:rPr>
              <a:t>Controleren aan welke veiligheidseisen een gemotoriseerde tweewieler moet </a:t>
            </a:r>
          </a:p>
          <a:p>
            <a:r>
              <a:rPr lang="nl-NL" sz="1200" kern="1200" dirty="0">
                <a:solidFill>
                  <a:schemeClr val="tx1"/>
                </a:solidFill>
                <a:effectLst/>
                <a:latin typeface="+mn-lt"/>
                <a:ea typeface="+mn-ea"/>
                <a:cs typeface="+mn-cs"/>
              </a:rPr>
              <a:t>voldoen.</a:t>
            </a:r>
          </a:p>
          <a:p>
            <a:r>
              <a:rPr lang="nl-NL" sz="1200" kern="1200" dirty="0">
                <a:solidFill>
                  <a:schemeClr val="tx1"/>
                </a:solidFill>
                <a:effectLst/>
                <a:latin typeface="+mn-lt"/>
                <a:ea typeface="+mn-ea"/>
                <a:cs typeface="+mn-cs"/>
              </a:rPr>
              <a:t>Een gemotoriseerde tweewieler aflevering klaar maken zodat hij aan de </a:t>
            </a:r>
          </a:p>
          <a:p>
            <a:r>
              <a:rPr lang="nl-NL" sz="1200" kern="1200" dirty="0">
                <a:solidFill>
                  <a:schemeClr val="tx1"/>
                </a:solidFill>
                <a:effectLst/>
                <a:latin typeface="+mn-lt"/>
                <a:ea typeface="+mn-ea"/>
                <a:cs typeface="+mn-cs"/>
              </a:rPr>
              <a:t>veiligheidseisen voldoet.</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13</a:t>
            </a:fld>
            <a:endParaRPr lang="nl-NL"/>
          </a:p>
        </p:txBody>
      </p:sp>
    </p:spTree>
    <p:extLst>
      <p:ext uri="{BB962C8B-B14F-4D97-AF65-F5344CB8AC3E}">
        <p14:creationId xmlns:p14="http://schemas.microsoft.com/office/powerpoint/2010/main" val="420815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Aandrijfsysteem controleren, vervangen en afstellen.</a:t>
            </a:r>
          </a:p>
          <a:p>
            <a:r>
              <a:rPr lang="nl-NL" sz="1200" kern="1200" dirty="0">
                <a:solidFill>
                  <a:schemeClr val="tx1"/>
                </a:solidFill>
                <a:effectLst/>
                <a:latin typeface="+mn-lt"/>
                <a:ea typeface="+mn-ea"/>
                <a:cs typeface="+mn-cs"/>
              </a:rPr>
              <a:t>Remsysteem controleren, metingen uitvoeren, componenten vervangen, testen,    </a:t>
            </a:r>
          </a:p>
          <a:p>
            <a:r>
              <a:rPr lang="nl-NL" sz="1200" kern="1200" dirty="0">
                <a:solidFill>
                  <a:schemeClr val="tx1"/>
                </a:solidFill>
                <a:effectLst/>
                <a:latin typeface="+mn-lt"/>
                <a:ea typeface="+mn-ea"/>
                <a:cs typeface="+mn-cs"/>
              </a:rPr>
              <a:t>ontluchten en afstellen.</a:t>
            </a:r>
          </a:p>
          <a:p>
            <a:r>
              <a:rPr lang="nl-NL" sz="1200" kern="1200" dirty="0">
                <a:solidFill>
                  <a:schemeClr val="tx1"/>
                </a:solidFill>
                <a:effectLst/>
                <a:latin typeface="+mn-lt"/>
                <a:ea typeface="+mn-ea"/>
                <a:cs typeface="+mn-cs"/>
              </a:rPr>
              <a:t>Een kleine en grote service beurt kunt uitvoeren.</a:t>
            </a:r>
          </a:p>
          <a:p>
            <a:r>
              <a:rPr lang="nl-NL" sz="1200" kern="1200" dirty="0">
                <a:solidFill>
                  <a:schemeClr val="tx1"/>
                </a:solidFill>
                <a:effectLst/>
                <a:latin typeface="+mn-lt"/>
                <a:ea typeface="+mn-ea"/>
                <a:cs typeface="+mn-cs"/>
              </a:rPr>
              <a:t>Banden controleren, op spanning brengen, verwisselen en uitbalanceren. </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14</a:t>
            </a:fld>
            <a:endParaRPr lang="nl-NL"/>
          </a:p>
        </p:txBody>
      </p:sp>
    </p:spTree>
    <p:extLst>
      <p:ext uri="{BB962C8B-B14F-4D97-AF65-F5344CB8AC3E}">
        <p14:creationId xmlns:p14="http://schemas.microsoft.com/office/powerpoint/2010/main" val="387117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Eenvoudige kasten en opbergsystemen ontwerpen en systeemwanden monteren.</a:t>
            </a:r>
          </a:p>
          <a:p>
            <a:r>
              <a:rPr lang="nl-NL" sz="1200" kern="1200" dirty="0">
                <a:solidFill>
                  <a:schemeClr val="tx1"/>
                </a:solidFill>
                <a:effectLst/>
                <a:latin typeface="+mn-lt"/>
                <a:ea typeface="+mn-ea"/>
                <a:cs typeface="+mn-cs"/>
              </a:rPr>
              <a:t>Betimmering en stands ontwerpen en aanbrengen.</a:t>
            </a:r>
          </a:p>
          <a:p>
            <a:r>
              <a:rPr lang="nl-NL" sz="1200" kern="1200" dirty="0">
                <a:solidFill>
                  <a:schemeClr val="tx1"/>
                </a:solidFill>
                <a:effectLst/>
                <a:latin typeface="+mn-lt"/>
                <a:ea typeface="+mn-ea"/>
                <a:cs typeface="+mn-cs"/>
              </a:rPr>
              <a:t>Offerte maken en bereken.</a:t>
            </a:r>
          </a:p>
          <a:p>
            <a:r>
              <a:rPr lang="nl-NL" sz="1200" kern="1200" dirty="0">
                <a:solidFill>
                  <a:schemeClr val="tx1"/>
                </a:solidFill>
                <a:effectLst/>
                <a:latin typeface="+mn-lt"/>
                <a:ea typeface="+mn-ea"/>
                <a:cs typeface="+mn-cs"/>
              </a:rPr>
              <a:t>Buizen trekken voor elektra.</a:t>
            </a:r>
          </a:p>
          <a:p>
            <a:r>
              <a:rPr lang="nl-NL" sz="1200" kern="1200" dirty="0">
                <a:solidFill>
                  <a:schemeClr val="tx1"/>
                </a:solidFill>
                <a:effectLst/>
                <a:latin typeface="+mn-lt"/>
                <a:ea typeface="+mn-ea"/>
                <a:cs typeface="+mn-cs"/>
              </a:rPr>
              <a:t>Verschillende type betimmering aanbrengen.</a:t>
            </a:r>
          </a:p>
          <a:p>
            <a:r>
              <a:rPr lang="nl-NL" sz="1200" kern="1200" dirty="0">
                <a:solidFill>
                  <a:schemeClr val="tx1"/>
                </a:solidFill>
                <a:effectLst/>
                <a:latin typeface="+mn-lt"/>
                <a:ea typeface="+mn-ea"/>
                <a:cs typeface="+mn-cs"/>
              </a:rPr>
              <a:t>Afwerken van wanden/ schilderen.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15</a:t>
            </a:fld>
            <a:endParaRPr lang="nl-NL"/>
          </a:p>
        </p:txBody>
      </p:sp>
    </p:spTree>
    <p:extLst>
      <p:ext uri="{BB962C8B-B14F-4D97-AF65-F5344CB8AC3E}">
        <p14:creationId xmlns:p14="http://schemas.microsoft.com/office/powerpoint/2010/main" val="306864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Maken van een technisch ontwerp voor een meubel.</a:t>
            </a:r>
          </a:p>
          <a:p>
            <a:r>
              <a:rPr lang="nl-NL" sz="1200" kern="1200" dirty="0">
                <a:solidFill>
                  <a:schemeClr val="tx1"/>
                </a:solidFill>
                <a:effectLst/>
                <a:latin typeface="+mn-lt"/>
                <a:ea typeface="+mn-ea"/>
                <a:cs typeface="+mn-cs"/>
              </a:rPr>
              <a:t>Aan de hand van een werktekening ga je een meubel maken van hout en </a:t>
            </a:r>
          </a:p>
          <a:p>
            <a:r>
              <a:rPr lang="nl-NL" sz="1200" kern="1200" dirty="0">
                <a:solidFill>
                  <a:schemeClr val="tx1"/>
                </a:solidFill>
                <a:effectLst/>
                <a:latin typeface="+mn-lt"/>
                <a:ea typeface="+mn-ea"/>
                <a:cs typeface="+mn-cs"/>
              </a:rPr>
              <a:t>plaatmateriaal.</a:t>
            </a:r>
          </a:p>
          <a:p>
            <a:r>
              <a:rPr lang="nl-NL" sz="1200" kern="1200" dirty="0">
                <a:solidFill>
                  <a:schemeClr val="tx1"/>
                </a:solidFill>
                <a:effectLst/>
                <a:latin typeface="+mn-lt"/>
                <a:ea typeface="+mn-ea"/>
                <a:cs typeface="+mn-cs"/>
              </a:rPr>
              <a:t>Maken van verschillende houtverbindingen.</a:t>
            </a:r>
          </a:p>
          <a:p>
            <a:r>
              <a:rPr lang="nl-NL" sz="1200" kern="1200" dirty="0">
                <a:solidFill>
                  <a:schemeClr val="tx1"/>
                </a:solidFill>
                <a:effectLst/>
                <a:latin typeface="+mn-lt"/>
                <a:ea typeface="+mn-ea"/>
                <a:cs typeface="+mn-cs"/>
              </a:rPr>
              <a:t>Afwerken van het meubel door schuren en schilderen.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16</a:t>
            </a:fld>
            <a:endParaRPr lang="nl-NL"/>
          </a:p>
        </p:txBody>
      </p:sp>
    </p:spTree>
    <p:extLst>
      <p:ext uri="{BB962C8B-B14F-4D97-AF65-F5344CB8AC3E}">
        <p14:creationId xmlns:p14="http://schemas.microsoft.com/office/powerpoint/2010/main" val="169122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Maken van een interieur ontwerp en het uitvoeren.</a:t>
            </a:r>
          </a:p>
          <a:p>
            <a:r>
              <a:rPr lang="nl-NL" sz="1200" kern="1200" dirty="0">
                <a:solidFill>
                  <a:schemeClr val="tx1"/>
                </a:solidFill>
                <a:effectLst/>
                <a:latin typeface="+mn-lt"/>
                <a:ea typeface="+mn-ea"/>
                <a:cs typeface="+mn-cs"/>
              </a:rPr>
              <a:t>Maken van een 2D en 3D CAD ontwerp.</a:t>
            </a:r>
          </a:p>
          <a:p>
            <a:r>
              <a:rPr lang="nl-NL" sz="1200" kern="1200" dirty="0">
                <a:solidFill>
                  <a:schemeClr val="tx1"/>
                </a:solidFill>
                <a:effectLst/>
                <a:latin typeface="+mn-lt"/>
                <a:ea typeface="+mn-ea"/>
                <a:cs typeface="+mn-cs"/>
              </a:rPr>
              <a:t>Interieurelementen ontwerpen en maken.</a:t>
            </a:r>
          </a:p>
          <a:p>
            <a:r>
              <a:rPr lang="nl-NL" sz="1200" kern="1200" dirty="0">
                <a:solidFill>
                  <a:schemeClr val="tx1"/>
                </a:solidFill>
                <a:effectLst/>
                <a:latin typeface="+mn-lt"/>
                <a:ea typeface="+mn-ea"/>
                <a:cs typeface="+mn-cs"/>
              </a:rPr>
              <a:t>Interieurelementen en een interieur decoreren en presenteren.              </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17</a:t>
            </a:fld>
            <a:endParaRPr lang="nl-NL"/>
          </a:p>
        </p:txBody>
      </p:sp>
    </p:spTree>
    <p:extLst>
      <p:ext uri="{BB962C8B-B14F-4D97-AF65-F5344CB8AC3E}">
        <p14:creationId xmlns:p14="http://schemas.microsoft.com/office/powerpoint/2010/main" val="3770524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ontwerpen en bouwen van een afstand bestuurbare robottank. </a:t>
            </a:r>
          </a:p>
          <a:p>
            <a:r>
              <a:rPr lang="nl-NL" sz="1200" kern="1200" dirty="0">
                <a:solidFill>
                  <a:schemeClr val="tx1"/>
                </a:solidFill>
                <a:effectLst/>
                <a:latin typeface="+mn-lt"/>
                <a:ea typeface="+mn-ea"/>
                <a:cs typeface="+mn-cs"/>
              </a:rPr>
              <a:t>Het plaatsen en controleren van elektronische componenten</a:t>
            </a:r>
          </a:p>
          <a:p>
            <a:r>
              <a:rPr lang="nl-NL" sz="1200" kern="1200" dirty="0">
                <a:solidFill>
                  <a:schemeClr val="tx1"/>
                </a:solidFill>
                <a:effectLst/>
                <a:latin typeface="+mn-lt"/>
                <a:ea typeface="+mn-ea"/>
                <a:cs typeface="+mn-cs"/>
              </a:rPr>
              <a:t>Programmeren van motoraansturing van een afstand bedienbare robot. </a:t>
            </a:r>
          </a:p>
          <a:p>
            <a:r>
              <a:rPr lang="nl-NL" sz="1200" kern="1200" dirty="0">
                <a:solidFill>
                  <a:schemeClr val="tx1"/>
                </a:solidFill>
                <a:effectLst/>
                <a:latin typeface="+mn-lt"/>
                <a:ea typeface="+mn-ea"/>
                <a:cs typeface="+mn-cs"/>
              </a:rPr>
              <a:t>Werking van de elektronische componenten en systemen verklaren.</a:t>
            </a:r>
          </a:p>
          <a:p>
            <a:r>
              <a:rPr lang="nl-NL" sz="1200" kern="1200" dirty="0">
                <a:solidFill>
                  <a:schemeClr val="tx1"/>
                </a:solidFill>
                <a:effectLst/>
                <a:latin typeface="+mn-lt"/>
                <a:ea typeface="+mn-ea"/>
                <a:cs typeface="+mn-cs"/>
              </a:rPr>
              <a:t>Oplossen van eventuele storingen.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18</a:t>
            </a:fld>
            <a:endParaRPr lang="nl-NL"/>
          </a:p>
        </p:txBody>
      </p:sp>
    </p:spTree>
    <p:extLst>
      <p:ext uri="{BB962C8B-B14F-4D97-AF65-F5344CB8AC3E}">
        <p14:creationId xmlns:p14="http://schemas.microsoft.com/office/powerpoint/2010/main" val="184391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onderzoek uitvoeren naar het nut en noodzaak van duurzame energietechnieken en de uitkomst presenteren</a:t>
            </a:r>
          </a:p>
          <a:p>
            <a:r>
              <a:rPr lang="nl-NL" sz="1200" kern="1200" dirty="0">
                <a:solidFill>
                  <a:schemeClr val="tx1"/>
                </a:solidFill>
                <a:effectLst/>
                <a:latin typeface="+mn-lt"/>
                <a:ea typeface="+mn-ea"/>
                <a:cs typeface="+mn-cs"/>
              </a:rPr>
              <a:t>Met behulp van een bouwtekening pv-panelen intekenen op een bestaand dak </a:t>
            </a:r>
          </a:p>
          <a:p>
            <a:r>
              <a:rPr lang="nl-NL" sz="1200" kern="1200" dirty="0">
                <a:solidFill>
                  <a:schemeClr val="tx1"/>
                </a:solidFill>
                <a:effectLst/>
                <a:latin typeface="+mn-lt"/>
                <a:ea typeface="+mn-ea"/>
                <a:cs typeface="+mn-cs"/>
              </a:rPr>
              <a:t>Opbrengstberekeningen maken voor pv-panelen </a:t>
            </a:r>
          </a:p>
          <a:p>
            <a:r>
              <a:rPr lang="nl-NL" sz="1200" kern="1200" dirty="0">
                <a:solidFill>
                  <a:schemeClr val="tx1"/>
                </a:solidFill>
                <a:effectLst/>
                <a:latin typeface="+mn-lt"/>
                <a:ea typeface="+mn-ea"/>
                <a:cs typeface="+mn-cs"/>
              </a:rPr>
              <a:t>Verdiepen in gebruik van verschillende duurzame oplossingen voor in huis.</a:t>
            </a:r>
          </a:p>
          <a:p>
            <a:r>
              <a:rPr lang="nl-NL" sz="1200" kern="1200" dirty="0">
                <a:solidFill>
                  <a:schemeClr val="tx1"/>
                </a:solidFill>
                <a:effectLst/>
                <a:latin typeface="+mn-lt"/>
                <a:ea typeface="+mn-ea"/>
                <a:cs typeface="+mn-cs"/>
              </a:rPr>
              <a:t>Warmte lekken opsporen en voorkomen.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19</a:t>
            </a:fld>
            <a:endParaRPr lang="nl-NL"/>
          </a:p>
        </p:txBody>
      </p:sp>
    </p:spTree>
    <p:extLst>
      <p:ext uri="{BB962C8B-B14F-4D97-AF65-F5344CB8AC3E}">
        <p14:creationId xmlns:p14="http://schemas.microsoft.com/office/powerpoint/2010/main" val="256419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22</a:t>
            </a:fld>
            <a:endParaRPr lang="nl-NL"/>
          </a:p>
        </p:txBody>
      </p:sp>
    </p:spTree>
    <p:extLst>
      <p:ext uri="{BB962C8B-B14F-4D97-AF65-F5344CB8AC3E}">
        <p14:creationId xmlns:p14="http://schemas.microsoft.com/office/powerpoint/2010/main" val="271153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Vertellen waar PIE voor staat. Inhoud kom ik later op terug. </a:t>
            </a:r>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2</a:t>
            </a:fld>
            <a:endParaRPr lang="nl-NL"/>
          </a:p>
        </p:txBody>
      </p:sp>
    </p:spTree>
    <p:extLst>
      <p:ext uri="{BB962C8B-B14F-4D97-AF65-F5344CB8AC3E}">
        <p14:creationId xmlns:p14="http://schemas.microsoft.com/office/powerpoint/2010/main" val="296299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23</a:t>
            </a:fld>
            <a:endParaRPr lang="nl-NL"/>
          </a:p>
        </p:txBody>
      </p:sp>
    </p:spTree>
    <p:extLst>
      <p:ext uri="{BB962C8B-B14F-4D97-AF65-F5344CB8AC3E}">
        <p14:creationId xmlns:p14="http://schemas.microsoft.com/office/powerpoint/2010/main" val="4016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Produceren, Installeren en Energie</a:t>
            </a:r>
          </a:p>
          <a:p>
            <a:r>
              <a:rPr lang="nl-NL" dirty="0"/>
              <a:t>Een breed technisch profiel.</a:t>
            </a:r>
          </a:p>
          <a:p>
            <a:r>
              <a:rPr lang="nl-NL" dirty="0"/>
              <a:t>Ontwerpen en maken van producten van verschillende materialen. </a:t>
            </a:r>
          </a:p>
          <a:p>
            <a:r>
              <a:rPr lang="nl-NL" dirty="0"/>
              <a:t>Installeren van elektra, installatiewerk, domotica. Programmeren hiervan. </a:t>
            </a:r>
          </a:p>
          <a:p>
            <a:r>
              <a:rPr lang="nl-NL" dirty="0"/>
              <a:t>Energie: Automatisering: pneumatiek, aansturingstechnieken.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3</a:t>
            </a:fld>
            <a:endParaRPr lang="nl-NL"/>
          </a:p>
        </p:txBody>
      </p:sp>
    </p:spTree>
    <p:extLst>
      <p:ext uri="{BB962C8B-B14F-4D97-AF65-F5344CB8AC3E}">
        <p14:creationId xmlns:p14="http://schemas.microsoft.com/office/powerpoint/2010/main" val="168818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veel vraag naar technisch personeel. </a:t>
            </a:r>
          </a:p>
          <a:p>
            <a:r>
              <a:rPr lang="nl-NL" dirty="0"/>
              <a:t>Energietransitie: veel mensen nodig om dit uit te denken en uit te voeren. </a:t>
            </a:r>
          </a:p>
          <a:p>
            <a:r>
              <a:rPr lang="nl-NL" dirty="0"/>
              <a:t>Leren door te doen: ongeveer 80 procent praktisch bezig, 20 procent theorie.</a:t>
            </a:r>
          </a:p>
          <a:p>
            <a:r>
              <a:rPr lang="nl-NL" dirty="0"/>
              <a:t>Ook het werken met 3D printers en lasersnijder hoort bij ons lesprogramma.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4</a:t>
            </a:fld>
            <a:endParaRPr lang="nl-NL"/>
          </a:p>
        </p:txBody>
      </p:sp>
    </p:spTree>
    <p:extLst>
      <p:ext uri="{BB962C8B-B14F-4D97-AF65-F5344CB8AC3E}">
        <p14:creationId xmlns:p14="http://schemas.microsoft.com/office/powerpoint/2010/main" val="198102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Nask</a:t>
            </a:r>
            <a:r>
              <a:rPr lang="nl-NL" dirty="0"/>
              <a:t> en Wiskunde horen bij PIE. </a:t>
            </a:r>
          </a:p>
          <a:p>
            <a:r>
              <a:rPr lang="nl-NL" dirty="0"/>
              <a:t>CKV: in de vorm van een kunstweek.</a:t>
            </a:r>
          </a:p>
          <a:p>
            <a:r>
              <a:rPr lang="nl-NL" dirty="0"/>
              <a:t>Maatschappijleer: alleen in leerjaar 3.</a:t>
            </a:r>
          </a:p>
          <a:p>
            <a:r>
              <a:rPr lang="nl-NL" dirty="0"/>
              <a:t>Profielmodules: dit zijn de onderwerpen waar ook het CSPE ( praktijkexamen) over gaat. </a:t>
            </a:r>
          </a:p>
          <a:p>
            <a:r>
              <a:rPr lang="nl-NL" dirty="0"/>
              <a:t>Keuzevakken kom ik zo op terug. </a:t>
            </a:r>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5</a:t>
            </a:fld>
            <a:endParaRPr lang="nl-NL"/>
          </a:p>
        </p:txBody>
      </p:sp>
    </p:spTree>
    <p:extLst>
      <p:ext uri="{BB962C8B-B14F-4D97-AF65-F5344CB8AC3E}">
        <p14:creationId xmlns:p14="http://schemas.microsoft.com/office/powerpoint/2010/main" val="315184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PIE is een breed profiel. Omdat wij graag nog een breder beeld willen geven van de technische beroepen hebben we onze keuzevakken niet alleen uit PIE maar ook uit andere vmbo richtingen gehaald. </a:t>
            </a:r>
          </a:p>
          <a:p>
            <a:r>
              <a:rPr lang="nl-NL" dirty="0"/>
              <a:t>Nu denkt u misschien wat een chaos, al die onderwerpen, maar we bieden dit met veel structuur aan. </a:t>
            </a:r>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7</a:t>
            </a:fld>
            <a:endParaRPr lang="nl-NL"/>
          </a:p>
        </p:txBody>
      </p:sp>
    </p:spTree>
    <p:extLst>
      <p:ext uri="{BB962C8B-B14F-4D97-AF65-F5344CB8AC3E}">
        <p14:creationId xmlns:p14="http://schemas.microsoft.com/office/powerpoint/2010/main" val="310980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Basisvaardigheden: begin klas 3: de leerlingen leren allerlei technische basisvaardigheden.</a:t>
            </a:r>
          </a:p>
          <a:p>
            <a:r>
              <a:rPr lang="nl-NL" dirty="0"/>
              <a:t>Keuzevakken: 4 keuzevakken ( minimaal 3 bij techniek, 1 mag bij een ander profiel). Inhoud : daarover straks meer. </a:t>
            </a:r>
          </a:p>
          <a:p>
            <a:r>
              <a:rPr lang="nl-NL" dirty="0"/>
              <a:t>Profielopdrachten : In klas 4 doen we alle PIE lesstof in de vorm van profielopdrachten: vuurkorf, tablethouder &amp; installatietechniek/ elektra</a:t>
            </a:r>
          </a:p>
          <a:p>
            <a:r>
              <a:rPr lang="nl-NL" dirty="0" err="1"/>
              <a:t>Practicaopdrachten</a:t>
            </a:r>
            <a:r>
              <a:rPr lang="nl-NL" dirty="0"/>
              <a:t>: start in klas 3 en loopt door in klas 4: automatisering, pneumatiek enz. </a:t>
            </a:r>
          </a:p>
          <a:p>
            <a:r>
              <a:rPr lang="nl-NL" dirty="0"/>
              <a:t>Ontwerpen: tekenen en printen ( komt zowel in klas 3 en 4 terug in de opdrachten) </a:t>
            </a:r>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8</a:t>
            </a:fld>
            <a:endParaRPr lang="nl-NL"/>
          </a:p>
        </p:txBody>
      </p:sp>
    </p:spTree>
    <p:extLst>
      <p:ext uri="{BB962C8B-B14F-4D97-AF65-F5344CB8AC3E}">
        <p14:creationId xmlns:p14="http://schemas.microsoft.com/office/powerpoint/2010/main" val="254891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Werkzaamheden voorbereiden</a:t>
            </a:r>
          </a:p>
          <a:p>
            <a:r>
              <a:rPr lang="nl-NL" sz="1200" kern="1200" dirty="0">
                <a:solidFill>
                  <a:schemeClr val="tx1"/>
                </a:solidFill>
                <a:effectLst/>
                <a:latin typeface="+mn-lt"/>
                <a:ea typeface="+mn-ea"/>
                <a:cs typeface="+mn-cs"/>
              </a:rPr>
              <a:t>Machine en gereedschappen in- en afstellen</a:t>
            </a:r>
          </a:p>
          <a:p>
            <a:r>
              <a:rPr lang="nl-NL" sz="1200" kern="1200" dirty="0">
                <a:solidFill>
                  <a:schemeClr val="tx1"/>
                </a:solidFill>
                <a:effectLst/>
                <a:latin typeface="+mn-lt"/>
                <a:ea typeface="+mn-ea"/>
                <a:cs typeface="+mn-cs"/>
              </a:rPr>
              <a:t>Lezen en interpreteren van werktekeningen</a:t>
            </a:r>
          </a:p>
          <a:p>
            <a:r>
              <a:rPr lang="nl-NL" sz="1200" kern="1200" dirty="0">
                <a:solidFill>
                  <a:schemeClr val="tx1"/>
                </a:solidFill>
                <a:effectLst/>
                <a:latin typeface="+mn-lt"/>
                <a:ea typeface="+mn-ea"/>
                <a:cs typeface="+mn-cs"/>
              </a:rPr>
              <a:t>Materialen bewerken en vervormen</a:t>
            </a:r>
          </a:p>
          <a:p>
            <a:r>
              <a:rPr lang="nl-NL" sz="1200" kern="1200" dirty="0">
                <a:solidFill>
                  <a:schemeClr val="tx1"/>
                </a:solidFill>
                <a:effectLst/>
                <a:latin typeface="+mn-lt"/>
                <a:ea typeface="+mn-ea"/>
                <a:cs typeface="+mn-cs"/>
              </a:rPr>
              <a:t>Verbinden van onderdelen en deelproducten</a:t>
            </a:r>
          </a:p>
          <a:p>
            <a:r>
              <a:rPr lang="nl-NL" sz="1200" kern="1200" dirty="0">
                <a:solidFill>
                  <a:schemeClr val="tx1"/>
                </a:solidFill>
                <a:effectLst/>
                <a:latin typeface="+mn-lt"/>
                <a:ea typeface="+mn-ea"/>
                <a:cs typeface="+mn-cs"/>
              </a:rPr>
              <a:t>Meten en controleren van vervaardigde producten en afronden van uitgevoerde   </a:t>
            </a:r>
          </a:p>
          <a:p>
            <a:r>
              <a:rPr lang="nl-NL" sz="1200" kern="1200" dirty="0">
                <a:solidFill>
                  <a:schemeClr val="tx1"/>
                </a:solidFill>
                <a:effectLst/>
                <a:latin typeface="+mn-lt"/>
                <a:ea typeface="+mn-ea"/>
                <a:cs typeface="+mn-cs"/>
              </a:rPr>
              <a:t>werkzaamheden</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9</a:t>
            </a:fld>
            <a:endParaRPr lang="nl-NL"/>
          </a:p>
        </p:txBody>
      </p:sp>
    </p:spTree>
    <p:extLst>
      <p:ext uri="{BB962C8B-B14F-4D97-AF65-F5344CB8AC3E}">
        <p14:creationId xmlns:p14="http://schemas.microsoft.com/office/powerpoint/2010/main" val="213969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Dit ga je doen: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Maken van een technisch ontwerp voor een draai- en freesstuk</a:t>
            </a:r>
          </a:p>
          <a:p>
            <a:r>
              <a:rPr lang="nl-NL" sz="1200" kern="1200" dirty="0">
                <a:solidFill>
                  <a:schemeClr val="tx1"/>
                </a:solidFill>
                <a:effectLst/>
                <a:latin typeface="+mn-lt"/>
                <a:ea typeface="+mn-ea"/>
                <a:cs typeface="+mn-cs"/>
              </a:rPr>
              <a:t> 2D en 3D CAD-ontwerp maken</a:t>
            </a:r>
          </a:p>
          <a:p>
            <a:r>
              <a:rPr lang="nl-NL" sz="1200" kern="1200" dirty="0">
                <a:solidFill>
                  <a:schemeClr val="tx1"/>
                </a:solidFill>
                <a:effectLst/>
                <a:latin typeface="+mn-lt"/>
                <a:ea typeface="+mn-ea"/>
                <a:cs typeface="+mn-cs"/>
              </a:rPr>
              <a:t> Werktekening van 2D en 3D ontwerp maken</a:t>
            </a:r>
          </a:p>
          <a:p>
            <a:r>
              <a:rPr lang="nl-NL" sz="1200" kern="1200" dirty="0">
                <a:solidFill>
                  <a:schemeClr val="tx1"/>
                </a:solidFill>
                <a:effectLst/>
                <a:latin typeface="+mn-lt"/>
                <a:ea typeface="+mn-ea"/>
                <a:cs typeface="+mn-cs"/>
              </a:rPr>
              <a:t> Draai- frees product produceren</a:t>
            </a:r>
          </a:p>
          <a:p>
            <a:r>
              <a:rPr lang="nl-NL" sz="1200" kern="1200" dirty="0">
                <a:solidFill>
                  <a:schemeClr val="tx1"/>
                </a:solidFill>
                <a:effectLst/>
                <a:latin typeface="+mn-lt"/>
                <a:ea typeface="+mn-ea"/>
                <a:cs typeface="+mn-cs"/>
              </a:rPr>
              <a:t> Schroefdraad tappen en snijden </a:t>
            </a:r>
          </a:p>
          <a:p>
            <a:endParaRPr lang="nl-NL" dirty="0"/>
          </a:p>
        </p:txBody>
      </p:sp>
      <p:sp>
        <p:nvSpPr>
          <p:cNvPr id="4" name="Tijdelijke aanduiding voor dianummer 3"/>
          <p:cNvSpPr>
            <a:spLocks noGrp="1"/>
          </p:cNvSpPr>
          <p:nvPr>
            <p:ph type="sldNum" sz="quarter" idx="5"/>
          </p:nvPr>
        </p:nvSpPr>
        <p:spPr/>
        <p:txBody>
          <a:bodyPr/>
          <a:lstStyle/>
          <a:p>
            <a:fld id="{C48B8678-73E8-4765-A34C-C0C1219D9242}" type="slidenum">
              <a:rPr lang="nl-NL" smtClean="0"/>
              <a:t>10</a:t>
            </a:fld>
            <a:endParaRPr lang="nl-NL"/>
          </a:p>
        </p:txBody>
      </p:sp>
    </p:spTree>
    <p:extLst>
      <p:ext uri="{BB962C8B-B14F-4D97-AF65-F5344CB8AC3E}">
        <p14:creationId xmlns:p14="http://schemas.microsoft.com/office/powerpoint/2010/main" val="262407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52EAF24-63CA-480C-BAD8-F9A751544FE7}" type="datetimeFigureOut">
              <a:rPr lang="nl-NL" smtClean="0"/>
              <a:t>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235237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2EAF24-63CA-480C-BAD8-F9A751544FE7}" type="datetimeFigureOut">
              <a:rPr lang="nl-NL" smtClean="0"/>
              <a:t>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421455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2EAF24-63CA-480C-BAD8-F9A751544FE7}" type="datetimeFigureOut">
              <a:rPr lang="nl-NL" smtClean="0"/>
              <a:t>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180525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2EAF24-63CA-480C-BAD8-F9A751544FE7}" type="datetimeFigureOut">
              <a:rPr lang="nl-NL" smtClean="0"/>
              <a:t>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25963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52EAF24-63CA-480C-BAD8-F9A751544FE7}" type="datetimeFigureOut">
              <a:rPr lang="nl-NL" smtClean="0"/>
              <a:t>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135808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52EAF24-63CA-480C-BAD8-F9A751544FE7}" type="datetimeFigureOut">
              <a:rPr lang="nl-NL" smtClean="0"/>
              <a:t>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13922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52EAF24-63CA-480C-BAD8-F9A751544FE7}" type="datetimeFigureOut">
              <a:rPr lang="nl-NL" smtClean="0"/>
              <a:t>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42827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52EAF24-63CA-480C-BAD8-F9A751544FE7}" type="datetimeFigureOut">
              <a:rPr lang="nl-NL" smtClean="0"/>
              <a:t>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302055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EAF24-63CA-480C-BAD8-F9A751544FE7}" type="datetimeFigureOut">
              <a:rPr lang="nl-NL" smtClean="0"/>
              <a:t>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218331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52EAF24-63CA-480C-BAD8-F9A751544FE7}" type="datetimeFigureOut">
              <a:rPr lang="nl-NL" smtClean="0"/>
              <a:t>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398155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A52EAF24-63CA-480C-BAD8-F9A751544FE7}" type="datetimeFigureOut">
              <a:rPr lang="nl-NL" smtClean="0"/>
              <a:t>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459CA1D-6B7B-4B0A-869B-24C7F76686E5}" type="slidenum">
              <a:rPr lang="nl-NL" smtClean="0"/>
              <a:t>‹nr.›</a:t>
            </a:fld>
            <a:endParaRPr lang="nl-NL"/>
          </a:p>
        </p:txBody>
      </p:sp>
    </p:spTree>
    <p:extLst>
      <p:ext uri="{BB962C8B-B14F-4D97-AF65-F5344CB8AC3E}">
        <p14:creationId xmlns:p14="http://schemas.microsoft.com/office/powerpoint/2010/main" val="36907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356"/>
            <a:ext cx="9144000" cy="6833287"/>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EAF24-63CA-480C-BAD8-F9A751544FE7}" type="datetimeFigureOut">
              <a:rPr lang="nl-NL" smtClean="0"/>
              <a:t>1-2-2024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9CA1D-6B7B-4B0A-869B-24C7F76686E5}" type="slidenum">
              <a:rPr lang="nl-NL" smtClean="0"/>
              <a:t>‹nr.›</a:t>
            </a:fld>
            <a:endParaRPr lang="nl-NL"/>
          </a:p>
        </p:txBody>
      </p:sp>
    </p:spTree>
    <p:extLst>
      <p:ext uri="{BB962C8B-B14F-4D97-AF65-F5344CB8AC3E}">
        <p14:creationId xmlns:p14="http://schemas.microsoft.com/office/powerpoint/2010/main" val="2383535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png"/><Relationship Id="rId7" Type="http://schemas.openxmlformats.org/officeDocument/2006/relationships/hyperlink" Target="https://www.google.nl/url?sa=i&amp;rct=j&amp;q=&amp;esrc=s&amp;source=images&amp;cd=&amp;cad=rja&amp;uact=8&amp;ved=2ahUKEwij4ZDhmefdAhXDKVAKHbCcDXEQjRx6BAgBEAU&amp;url=https://www.installatiestore.com/koppelingenaansluitsets-op-maat-voor-u-gemaakt-/aansluiting-voor-dubbele-wastafel-afsluitbaar-met-kogelkraantje-complete-koppelingset.html&amp;psig=AOvVaw0_cFxuKWZj5WHaWIU-tT7r&amp;ust=1538550471090459"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s://www.google.nl/imgres?imgurl=x-raw-image:///6af81cd390b0e17bae5971409e01fe5cf886ca23d145d100b44abf5ddc33394f&amp;imgrefurl=https://www.wavin.com/nl-nl/download/S002_51da3c6f-f823-4e8f-8b22-cf1a6b3bb3a9_21568&amp;docid=KiOo9iPsXTT9DM&amp;tbnid=e-GwkNMc-GrhBM:&amp;vet=10ahUKEwjqmYLfmOfdAhWPLFAKHTdYAlEQMwi5AShIMEg..i&amp;w=323&amp;h=194&amp;bih=900&amp;biw=1490&amp;q=meerlagenbuis%20tigris&amp;ved=0ahUKEwjqmYLfmOfdAhWPLFAKHTdYAlEQMwi5AShIMEg&amp;iact=mrc&amp;uact=8" TargetMode="Externa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5.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1009995"/>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410B86E-D0DB-41E9-A56F-305BB4DA7A96}"/>
              </a:ext>
            </a:extLst>
          </p:cNvPr>
          <p:cNvSpPr/>
          <p:nvPr/>
        </p:nvSpPr>
        <p:spPr>
          <a:xfrm>
            <a:off x="2059459" y="1059120"/>
            <a:ext cx="5090984" cy="2369880"/>
          </a:xfrm>
          <a:prstGeom prst="rect">
            <a:avLst/>
          </a:prstGeom>
        </p:spPr>
        <p:txBody>
          <a:bodyPr wrap="square" anchor="t">
            <a:spAutoFit/>
          </a:bodyPr>
          <a:lstStyle/>
          <a:p>
            <a:pPr algn="ctr"/>
            <a:r>
              <a:rPr lang="nl-NL" sz="5400" b="1" dirty="0"/>
              <a:t>Welkom bij</a:t>
            </a:r>
          </a:p>
          <a:p>
            <a:pPr algn="ctr"/>
            <a:r>
              <a:rPr lang="nl-NL" sz="5400" b="1" dirty="0"/>
              <a:t>Profiel PIE</a:t>
            </a:r>
          </a:p>
          <a:p>
            <a:pPr algn="ctr"/>
            <a:endParaRPr lang="nl-NL" sz="4000" dirty="0">
              <a:latin typeface="Arial Rounded MT Bold" panose="020F0704030504030204" pitchFamily="34" charset="0"/>
            </a:endParaRPr>
          </a:p>
        </p:txBody>
      </p:sp>
      <p:pic>
        <p:nvPicPr>
          <p:cNvPr id="1026" name="Picture 2" descr="Platform Pie - Home">
            <a:extLst>
              <a:ext uri="{FF2B5EF4-FFF2-40B4-BE49-F238E27FC236}">
                <a16:creationId xmlns:a16="http://schemas.microsoft.com/office/drawing/2014/main" id="{1632E982-97EB-406B-9305-961D991B0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367" y="3280953"/>
            <a:ext cx="2694215" cy="269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3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B49951C-E4D5-472F-9A24-A0EA0269DA6B}"/>
              </a:ext>
            </a:extLst>
          </p:cNvPr>
          <p:cNvSpPr txBox="1"/>
          <p:nvPr/>
        </p:nvSpPr>
        <p:spPr>
          <a:xfrm>
            <a:off x="503547" y="1403053"/>
            <a:ext cx="8136906" cy="707886"/>
          </a:xfrm>
          <a:prstGeom prst="rect">
            <a:avLst/>
          </a:prstGeom>
          <a:noFill/>
        </p:spPr>
        <p:txBody>
          <a:bodyPr wrap="square" rtlCol="0">
            <a:spAutoFit/>
          </a:bodyPr>
          <a:lstStyle/>
          <a:p>
            <a:pPr algn="ctr"/>
            <a:r>
              <a:rPr lang="nl-NL" sz="4000" b="1" dirty="0" err="1"/>
              <a:t>Verspaningstechnieken</a:t>
            </a:r>
            <a:endParaRPr lang="nl-NL" sz="4000" b="1" dirty="0"/>
          </a:p>
        </p:txBody>
      </p:sp>
      <p:pic>
        <p:nvPicPr>
          <p:cNvPr id="4" name="Afbeelding 3">
            <a:extLst>
              <a:ext uri="{FF2B5EF4-FFF2-40B4-BE49-F238E27FC236}">
                <a16:creationId xmlns:a16="http://schemas.microsoft.com/office/drawing/2014/main" id="{754B8C1E-7BC3-4A33-AD76-20AA2E58CEC9}"/>
              </a:ext>
            </a:extLst>
          </p:cNvPr>
          <p:cNvPicPr/>
          <p:nvPr/>
        </p:nvPicPr>
        <p:blipFill>
          <a:blip r:embed="rId3">
            <a:extLst>
              <a:ext uri="{28A0092B-C50C-407E-A947-70E740481C1C}">
                <a14:useLocalDpi xmlns:a14="http://schemas.microsoft.com/office/drawing/2010/main" val="0"/>
              </a:ext>
            </a:extLst>
          </a:blip>
          <a:stretch>
            <a:fillRect/>
          </a:stretch>
        </p:blipFill>
        <p:spPr>
          <a:xfrm>
            <a:off x="1619672" y="2406408"/>
            <a:ext cx="1941830" cy="3112770"/>
          </a:xfrm>
          <a:prstGeom prst="rect">
            <a:avLst/>
          </a:prstGeom>
        </p:spPr>
      </p:pic>
      <p:pic>
        <p:nvPicPr>
          <p:cNvPr id="5" name="Afbeelding 4">
            <a:extLst>
              <a:ext uri="{FF2B5EF4-FFF2-40B4-BE49-F238E27FC236}">
                <a16:creationId xmlns:a16="http://schemas.microsoft.com/office/drawing/2014/main" id="{6B73419D-B123-4B6F-A161-6C00544DF872}"/>
              </a:ext>
            </a:extLst>
          </p:cNvPr>
          <p:cNvPicPr/>
          <p:nvPr/>
        </p:nvPicPr>
        <p:blipFill>
          <a:blip r:embed="rId4">
            <a:extLst>
              <a:ext uri="{28A0092B-C50C-407E-A947-70E740481C1C}">
                <a14:useLocalDpi xmlns:a14="http://schemas.microsoft.com/office/drawing/2010/main" val="0"/>
              </a:ext>
            </a:extLst>
          </a:blip>
          <a:stretch>
            <a:fillRect/>
          </a:stretch>
        </p:blipFill>
        <p:spPr>
          <a:xfrm>
            <a:off x="4726306" y="4079840"/>
            <a:ext cx="2159635" cy="1673860"/>
          </a:xfrm>
          <a:prstGeom prst="rect">
            <a:avLst/>
          </a:prstGeom>
        </p:spPr>
      </p:pic>
      <p:pic>
        <p:nvPicPr>
          <p:cNvPr id="7" name="Afbeelding 6">
            <a:extLst>
              <a:ext uri="{FF2B5EF4-FFF2-40B4-BE49-F238E27FC236}">
                <a16:creationId xmlns:a16="http://schemas.microsoft.com/office/drawing/2014/main" id="{5A559AA7-5DD8-449E-B931-64D550948AA1}"/>
              </a:ext>
            </a:extLst>
          </p:cNvPr>
          <p:cNvPicPr/>
          <p:nvPr/>
        </p:nvPicPr>
        <p:blipFill>
          <a:blip r:embed="rId5">
            <a:extLst>
              <a:ext uri="{28A0092B-C50C-407E-A947-70E740481C1C}">
                <a14:useLocalDpi xmlns:a14="http://schemas.microsoft.com/office/drawing/2010/main" val="0"/>
              </a:ext>
            </a:extLst>
          </a:blip>
          <a:stretch>
            <a:fillRect/>
          </a:stretch>
        </p:blipFill>
        <p:spPr>
          <a:xfrm>
            <a:off x="4644008" y="2419347"/>
            <a:ext cx="2451735" cy="1261110"/>
          </a:xfrm>
          <a:prstGeom prst="rect">
            <a:avLst/>
          </a:prstGeom>
        </p:spPr>
      </p:pic>
      <p:sp>
        <p:nvSpPr>
          <p:cNvPr id="8" name="Rechthoek 7">
            <a:extLst>
              <a:ext uri="{FF2B5EF4-FFF2-40B4-BE49-F238E27FC236}">
                <a16:creationId xmlns:a16="http://schemas.microsoft.com/office/drawing/2014/main" id="{2E8DFD0C-A16D-4CCE-B95C-C0261FB6EC5A}"/>
              </a:ext>
            </a:extLst>
          </p:cNvPr>
          <p:cNvSpPr/>
          <p:nvPr/>
        </p:nvSpPr>
        <p:spPr>
          <a:xfrm>
            <a:off x="0" y="849418"/>
            <a:ext cx="9144000" cy="707886"/>
          </a:xfrm>
          <a:prstGeom prst="rect">
            <a:avLst/>
          </a:prstGeom>
        </p:spPr>
        <p:txBody>
          <a:bodyPr wrap="square">
            <a:spAutoFit/>
          </a:bodyPr>
          <a:lstStyle/>
          <a:p>
            <a:pPr algn="ctr"/>
            <a:r>
              <a:rPr lang="nl-NL" sz="4000" b="1" dirty="0"/>
              <a:t>Keuzevak PIE </a:t>
            </a:r>
          </a:p>
        </p:txBody>
      </p:sp>
    </p:spTree>
    <p:extLst>
      <p:ext uri="{BB962C8B-B14F-4D97-AF65-F5344CB8AC3E}">
        <p14:creationId xmlns:p14="http://schemas.microsoft.com/office/powerpoint/2010/main" val="126067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ticulier – Domotica – Liefhebber Lexmond">
            <a:extLst>
              <a:ext uri="{FF2B5EF4-FFF2-40B4-BE49-F238E27FC236}">
                <a16:creationId xmlns:a16="http://schemas.microsoft.com/office/drawing/2014/main" id="{8AB0D7E3-FE01-42B2-8ECA-707196ACB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680" y="3228463"/>
            <a:ext cx="4413675" cy="2418053"/>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5DBF3199-DFAC-4CC3-9205-A29AD93D4B32}"/>
              </a:ext>
            </a:extLst>
          </p:cNvPr>
          <p:cNvPicPr>
            <a:picLocks noChangeAspect="1"/>
          </p:cNvPicPr>
          <p:nvPr/>
        </p:nvPicPr>
        <p:blipFill>
          <a:blip r:embed="rId4"/>
          <a:stretch>
            <a:fillRect/>
          </a:stretch>
        </p:blipFill>
        <p:spPr>
          <a:xfrm>
            <a:off x="6391037" y="2599882"/>
            <a:ext cx="1925378" cy="2923548"/>
          </a:xfrm>
          <a:prstGeom prst="rect">
            <a:avLst/>
          </a:prstGeom>
        </p:spPr>
      </p:pic>
      <p:sp>
        <p:nvSpPr>
          <p:cNvPr id="4" name="Tekstvak 3">
            <a:extLst>
              <a:ext uri="{FF2B5EF4-FFF2-40B4-BE49-F238E27FC236}">
                <a16:creationId xmlns:a16="http://schemas.microsoft.com/office/drawing/2014/main" id="{460CF8FA-145B-44F2-86A5-A545E0B4C8F1}"/>
              </a:ext>
            </a:extLst>
          </p:cNvPr>
          <p:cNvSpPr txBox="1"/>
          <p:nvPr/>
        </p:nvSpPr>
        <p:spPr>
          <a:xfrm>
            <a:off x="723340" y="808092"/>
            <a:ext cx="7097826" cy="2554545"/>
          </a:xfrm>
          <a:prstGeom prst="rect">
            <a:avLst/>
          </a:prstGeom>
          <a:noFill/>
        </p:spPr>
        <p:txBody>
          <a:bodyPr wrap="square" rtlCol="0">
            <a:spAutoFit/>
          </a:bodyPr>
          <a:lstStyle/>
          <a:p>
            <a:pPr algn="ctr"/>
            <a:r>
              <a:rPr lang="nl-NL" sz="4000" b="1" dirty="0"/>
              <a:t>Keuzevakken PIE</a:t>
            </a:r>
          </a:p>
          <a:p>
            <a:pPr algn="ctr"/>
            <a:r>
              <a:rPr lang="nl-NL" sz="4000" b="1" dirty="0"/>
              <a:t>Domotica en automatisering</a:t>
            </a:r>
          </a:p>
          <a:p>
            <a:pPr algn="ctr"/>
            <a:endParaRPr lang="nl-NL" sz="4000" dirty="0">
              <a:latin typeface="Arial Rounded MT Bold" panose="020F0704030504030204" pitchFamily="34" charset="0"/>
            </a:endParaRPr>
          </a:p>
          <a:p>
            <a:pPr algn="ctr"/>
            <a:endParaRPr lang="nl-NL" sz="4000" dirty="0">
              <a:latin typeface="Arial Rounded MT Bold" panose="020F0704030504030204" pitchFamily="34" charset="0"/>
            </a:endParaRPr>
          </a:p>
        </p:txBody>
      </p:sp>
      <p:pic>
        <p:nvPicPr>
          <p:cNvPr id="5" name="Afbeelding 4">
            <a:extLst>
              <a:ext uri="{FF2B5EF4-FFF2-40B4-BE49-F238E27FC236}">
                <a16:creationId xmlns:a16="http://schemas.microsoft.com/office/drawing/2014/main" id="{673D680D-880F-4332-A2B1-823DBDCD1B1F}"/>
              </a:ext>
            </a:extLst>
          </p:cNvPr>
          <p:cNvPicPr>
            <a:picLocks noChangeAspect="1"/>
          </p:cNvPicPr>
          <p:nvPr/>
        </p:nvPicPr>
        <p:blipFill>
          <a:blip r:embed="rId5"/>
          <a:stretch>
            <a:fillRect/>
          </a:stretch>
        </p:blipFill>
        <p:spPr>
          <a:xfrm>
            <a:off x="1065974" y="2259135"/>
            <a:ext cx="2424120" cy="1226588"/>
          </a:xfrm>
          <a:prstGeom prst="rect">
            <a:avLst/>
          </a:prstGeom>
        </p:spPr>
      </p:pic>
      <p:pic>
        <p:nvPicPr>
          <p:cNvPr id="7" name="Afbeelding 6">
            <a:extLst>
              <a:ext uri="{FF2B5EF4-FFF2-40B4-BE49-F238E27FC236}">
                <a16:creationId xmlns:a16="http://schemas.microsoft.com/office/drawing/2014/main" id="{255B2FEA-B796-41FE-8235-E1BAF0C2B6A1}"/>
              </a:ext>
            </a:extLst>
          </p:cNvPr>
          <p:cNvPicPr>
            <a:picLocks noChangeAspect="1"/>
          </p:cNvPicPr>
          <p:nvPr/>
        </p:nvPicPr>
        <p:blipFill>
          <a:blip r:embed="rId6"/>
          <a:stretch>
            <a:fillRect/>
          </a:stretch>
        </p:blipFill>
        <p:spPr>
          <a:xfrm>
            <a:off x="948451" y="4986125"/>
            <a:ext cx="2150489" cy="1221183"/>
          </a:xfrm>
          <a:prstGeom prst="rect">
            <a:avLst/>
          </a:prstGeom>
        </p:spPr>
      </p:pic>
    </p:spTree>
    <p:extLst>
      <p:ext uri="{BB962C8B-B14F-4D97-AF65-F5344CB8AC3E}">
        <p14:creationId xmlns:p14="http://schemas.microsoft.com/office/powerpoint/2010/main" val="86424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DACB13A1-13FB-462D-B30D-B8185D7842F5}"/>
              </a:ext>
            </a:extLst>
          </p:cNvPr>
          <p:cNvSpPr txBox="1"/>
          <p:nvPr/>
        </p:nvSpPr>
        <p:spPr>
          <a:xfrm>
            <a:off x="467274" y="1451790"/>
            <a:ext cx="8136906" cy="707886"/>
          </a:xfrm>
          <a:prstGeom prst="rect">
            <a:avLst/>
          </a:prstGeom>
          <a:noFill/>
        </p:spPr>
        <p:txBody>
          <a:bodyPr wrap="square" rtlCol="0">
            <a:spAutoFit/>
          </a:bodyPr>
          <a:lstStyle/>
          <a:p>
            <a:pPr algn="ctr"/>
            <a:r>
              <a:rPr lang="nl-NL" sz="4000" b="1" dirty="0"/>
              <a:t>Drinkwater &amp; Sanitair</a:t>
            </a:r>
          </a:p>
        </p:txBody>
      </p:sp>
      <p:pic>
        <p:nvPicPr>
          <p:cNvPr id="4" name="Afbeelding 3">
            <a:extLst>
              <a:ext uri="{FF2B5EF4-FFF2-40B4-BE49-F238E27FC236}">
                <a16:creationId xmlns:a16="http://schemas.microsoft.com/office/drawing/2014/main" id="{9AE94D14-388F-4F75-BDB7-8925B5410E48}"/>
              </a:ext>
            </a:extLst>
          </p:cNvPr>
          <p:cNvPicPr/>
          <p:nvPr/>
        </p:nvPicPr>
        <p:blipFill>
          <a:blip r:embed="rId3">
            <a:extLst>
              <a:ext uri="{28A0092B-C50C-407E-A947-70E740481C1C}">
                <a14:useLocalDpi xmlns:a14="http://schemas.microsoft.com/office/drawing/2010/main" val="0"/>
              </a:ext>
            </a:extLst>
          </a:blip>
          <a:stretch>
            <a:fillRect/>
          </a:stretch>
        </p:blipFill>
        <p:spPr>
          <a:xfrm>
            <a:off x="1458506" y="2217958"/>
            <a:ext cx="2377440" cy="1267460"/>
          </a:xfrm>
          <a:prstGeom prst="rect">
            <a:avLst/>
          </a:prstGeom>
        </p:spPr>
      </p:pic>
      <p:pic>
        <p:nvPicPr>
          <p:cNvPr id="5" name="Afbeelding 4">
            <a:extLst>
              <a:ext uri="{FF2B5EF4-FFF2-40B4-BE49-F238E27FC236}">
                <a16:creationId xmlns:a16="http://schemas.microsoft.com/office/drawing/2014/main" id="{EA6944F6-5D18-49B1-AE27-1247E58E4CB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87215" y="2217958"/>
            <a:ext cx="1827717" cy="1776047"/>
          </a:xfrm>
          <a:prstGeom prst="rect">
            <a:avLst/>
          </a:prstGeom>
        </p:spPr>
      </p:pic>
      <p:sp>
        <p:nvSpPr>
          <p:cNvPr id="7" name="Tekstvak 6">
            <a:extLst>
              <a:ext uri="{FF2B5EF4-FFF2-40B4-BE49-F238E27FC236}">
                <a16:creationId xmlns:a16="http://schemas.microsoft.com/office/drawing/2014/main" id="{0D80F1A3-7764-40BA-A057-89D103823B4B}"/>
              </a:ext>
            </a:extLst>
          </p:cNvPr>
          <p:cNvSpPr txBox="1"/>
          <p:nvPr/>
        </p:nvSpPr>
        <p:spPr>
          <a:xfrm>
            <a:off x="467274" y="1024553"/>
            <a:ext cx="8136906" cy="707886"/>
          </a:xfrm>
          <a:prstGeom prst="rect">
            <a:avLst/>
          </a:prstGeom>
          <a:noFill/>
        </p:spPr>
        <p:txBody>
          <a:bodyPr wrap="square" rtlCol="0">
            <a:spAutoFit/>
          </a:bodyPr>
          <a:lstStyle/>
          <a:p>
            <a:pPr algn="ctr"/>
            <a:r>
              <a:rPr lang="nl-NL" sz="4000" b="1" dirty="0"/>
              <a:t>Keuzevak PIE </a:t>
            </a:r>
          </a:p>
        </p:txBody>
      </p:sp>
      <p:pic>
        <p:nvPicPr>
          <p:cNvPr id="8" name="Afbeelding 7" descr="Afbeeldingsresultaat voor meerlagenbuis tigris">
            <a:hlinkClick r:id="rId5"/>
            <a:extLst>
              <a:ext uri="{FF2B5EF4-FFF2-40B4-BE49-F238E27FC236}">
                <a16:creationId xmlns:a16="http://schemas.microsoft.com/office/drawing/2014/main" id="{49D152C6-45A1-449A-A7DA-B3BE5E705B2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843915"/>
            <a:ext cx="2647950" cy="1590040"/>
          </a:xfrm>
          <a:prstGeom prst="rect">
            <a:avLst/>
          </a:prstGeom>
          <a:noFill/>
          <a:ln>
            <a:noFill/>
          </a:ln>
        </p:spPr>
      </p:pic>
      <p:pic>
        <p:nvPicPr>
          <p:cNvPr id="9" name="Afbeelding 8" descr="Afbeeldingsresultaat voor wastafel aansluiten met meerlagenbuis">
            <a:hlinkClick r:id="rId7"/>
            <a:extLst>
              <a:ext uri="{FF2B5EF4-FFF2-40B4-BE49-F238E27FC236}">
                <a16:creationId xmlns:a16="http://schemas.microsoft.com/office/drawing/2014/main" id="{3E006CE3-102F-46F1-B727-7831EEF971B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0101" y="3971343"/>
            <a:ext cx="2743835" cy="1542415"/>
          </a:xfrm>
          <a:prstGeom prst="rect">
            <a:avLst/>
          </a:prstGeom>
          <a:noFill/>
          <a:ln>
            <a:noFill/>
          </a:ln>
        </p:spPr>
      </p:pic>
    </p:spTree>
    <p:extLst>
      <p:ext uri="{BB962C8B-B14F-4D97-AF65-F5344CB8AC3E}">
        <p14:creationId xmlns:p14="http://schemas.microsoft.com/office/powerpoint/2010/main" val="273614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ED6519DB-35CA-41BF-8C17-0F8F60A44784}"/>
              </a:ext>
            </a:extLst>
          </p:cNvPr>
          <p:cNvSpPr txBox="1"/>
          <p:nvPr/>
        </p:nvSpPr>
        <p:spPr>
          <a:xfrm>
            <a:off x="0" y="1479535"/>
            <a:ext cx="9144000" cy="707886"/>
          </a:xfrm>
          <a:prstGeom prst="rect">
            <a:avLst/>
          </a:prstGeom>
          <a:noFill/>
        </p:spPr>
        <p:txBody>
          <a:bodyPr wrap="square" rtlCol="0">
            <a:spAutoFit/>
          </a:bodyPr>
          <a:lstStyle/>
          <a:p>
            <a:pPr algn="ctr"/>
            <a:r>
              <a:rPr lang="nl-NL" sz="4000" b="1" dirty="0"/>
              <a:t>Gemotoriseerde tweewieler</a:t>
            </a:r>
          </a:p>
        </p:txBody>
      </p:sp>
      <p:pic>
        <p:nvPicPr>
          <p:cNvPr id="11" name="Afbeelding 10">
            <a:extLst>
              <a:ext uri="{FF2B5EF4-FFF2-40B4-BE49-F238E27FC236}">
                <a16:creationId xmlns:a16="http://schemas.microsoft.com/office/drawing/2014/main" id="{B8988CB3-94D6-4807-A161-57AF64FBE4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98421" y="3944184"/>
            <a:ext cx="2394585" cy="1795145"/>
          </a:xfrm>
          <a:prstGeom prst="rect">
            <a:avLst/>
          </a:prstGeom>
        </p:spPr>
      </p:pic>
      <p:pic>
        <p:nvPicPr>
          <p:cNvPr id="12" name="Afbeelding 11">
            <a:extLst>
              <a:ext uri="{FF2B5EF4-FFF2-40B4-BE49-F238E27FC236}">
                <a16:creationId xmlns:a16="http://schemas.microsoft.com/office/drawing/2014/main" id="{57190FD7-5114-4A27-9F16-9DBB7548A984}"/>
              </a:ext>
            </a:extLst>
          </p:cNvPr>
          <p:cNvPicPr/>
          <p:nvPr/>
        </p:nvPicPr>
        <p:blipFill>
          <a:blip r:embed="rId4">
            <a:extLst>
              <a:ext uri="{28A0092B-C50C-407E-A947-70E740481C1C}">
                <a14:useLocalDpi xmlns:a14="http://schemas.microsoft.com/office/drawing/2010/main" val="0"/>
              </a:ext>
            </a:extLst>
          </a:blip>
          <a:stretch>
            <a:fillRect/>
          </a:stretch>
        </p:blipFill>
        <p:spPr>
          <a:xfrm>
            <a:off x="1590717" y="2325565"/>
            <a:ext cx="1757145" cy="1480475"/>
          </a:xfrm>
          <a:prstGeom prst="rect">
            <a:avLst/>
          </a:prstGeom>
        </p:spPr>
      </p:pic>
      <p:pic>
        <p:nvPicPr>
          <p:cNvPr id="13" name="Afbeelding 12">
            <a:extLst>
              <a:ext uri="{FF2B5EF4-FFF2-40B4-BE49-F238E27FC236}">
                <a16:creationId xmlns:a16="http://schemas.microsoft.com/office/drawing/2014/main" id="{3882EBE2-913B-482A-8D3E-8A751D42A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166" y="2688762"/>
            <a:ext cx="3536269" cy="2652202"/>
          </a:xfrm>
          <a:prstGeom prst="rect">
            <a:avLst/>
          </a:prstGeom>
        </p:spPr>
      </p:pic>
      <p:sp>
        <p:nvSpPr>
          <p:cNvPr id="14" name="Rechthoek 13">
            <a:extLst>
              <a:ext uri="{FF2B5EF4-FFF2-40B4-BE49-F238E27FC236}">
                <a16:creationId xmlns:a16="http://schemas.microsoft.com/office/drawing/2014/main" id="{E4C1583D-3B05-4CED-8957-7DDE9D9A5B6F}"/>
              </a:ext>
            </a:extLst>
          </p:cNvPr>
          <p:cNvSpPr/>
          <p:nvPr/>
        </p:nvSpPr>
        <p:spPr>
          <a:xfrm>
            <a:off x="0" y="994370"/>
            <a:ext cx="9144000" cy="707886"/>
          </a:xfrm>
          <a:prstGeom prst="rect">
            <a:avLst/>
          </a:prstGeom>
        </p:spPr>
        <p:txBody>
          <a:bodyPr wrap="square">
            <a:spAutoFit/>
          </a:bodyPr>
          <a:lstStyle/>
          <a:p>
            <a:pPr algn="ctr"/>
            <a:r>
              <a:rPr lang="nl-NL" sz="4000" b="1" dirty="0"/>
              <a:t>Keuzevak M&amp;T </a:t>
            </a:r>
          </a:p>
        </p:txBody>
      </p:sp>
    </p:spTree>
    <p:extLst>
      <p:ext uri="{BB962C8B-B14F-4D97-AF65-F5344CB8AC3E}">
        <p14:creationId xmlns:p14="http://schemas.microsoft.com/office/powerpoint/2010/main" val="289403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614440D-15B3-4857-9DC9-72821AD64320}"/>
              </a:ext>
            </a:extLst>
          </p:cNvPr>
          <p:cNvSpPr txBox="1"/>
          <p:nvPr/>
        </p:nvSpPr>
        <p:spPr>
          <a:xfrm>
            <a:off x="467274" y="1265037"/>
            <a:ext cx="8136906" cy="707886"/>
          </a:xfrm>
          <a:prstGeom prst="rect">
            <a:avLst/>
          </a:prstGeom>
          <a:noFill/>
        </p:spPr>
        <p:txBody>
          <a:bodyPr wrap="square" rtlCol="0">
            <a:spAutoFit/>
          </a:bodyPr>
          <a:lstStyle/>
          <a:p>
            <a:pPr algn="ctr"/>
            <a:r>
              <a:rPr lang="nl-NL" sz="4000" b="1" dirty="0"/>
              <a:t>Aandrijf- en remsysteem</a:t>
            </a:r>
          </a:p>
        </p:txBody>
      </p:sp>
      <p:pic>
        <p:nvPicPr>
          <p:cNvPr id="4" name="Afbeelding 3">
            <a:extLst>
              <a:ext uri="{FF2B5EF4-FFF2-40B4-BE49-F238E27FC236}">
                <a16:creationId xmlns:a16="http://schemas.microsoft.com/office/drawing/2014/main" id="{40576F96-3946-4E44-9020-ED347F104F0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85589" y="2081480"/>
            <a:ext cx="2476500" cy="2006600"/>
          </a:xfrm>
          <a:prstGeom prst="rect">
            <a:avLst/>
          </a:prstGeom>
        </p:spPr>
      </p:pic>
      <p:pic>
        <p:nvPicPr>
          <p:cNvPr id="5" name="Afbeelding 4">
            <a:extLst>
              <a:ext uri="{FF2B5EF4-FFF2-40B4-BE49-F238E27FC236}">
                <a16:creationId xmlns:a16="http://schemas.microsoft.com/office/drawing/2014/main" id="{83C254F5-6CCB-49BF-9742-D75DE2119A87}"/>
              </a:ext>
            </a:extLst>
          </p:cNvPr>
          <p:cNvPicPr/>
          <p:nvPr/>
        </p:nvPicPr>
        <p:blipFill>
          <a:blip r:embed="rId4">
            <a:extLst>
              <a:ext uri="{28A0092B-C50C-407E-A947-70E740481C1C}">
                <a14:useLocalDpi xmlns:a14="http://schemas.microsoft.com/office/drawing/2010/main" val="0"/>
              </a:ext>
            </a:extLst>
          </a:blip>
          <a:stretch>
            <a:fillRect/>
          </a:stretch>
        </p:blipFill>
        <p:spPr>
          <a:xfrm>
            <a:off x="4644009" y="4521061"/>
            <a:ext cx="2628900" cy="1504950"/>
          </a:xfrm>
          <a:prstGeom prst="rect">
            <a:avLst/>
          </a:prstGeom>
        </p:spPr>
      </p:pic>
      <p:pic>
        <p:nvPicPr>
          <p:cNvPr id="7" name="Afbeelding 6">
            <a:extLst>
              <a:ext uri="{FF2B5EF4-FFF2-40B4-BE49-F238E27FC236}">
                <a16:creationId xmlns:a16="http://schemas.microsoft.com/office/drawing/2014/main" id="{72E4C6CD-3F18-46E7-B69C-7C370FCF241E}"/>
              </a:ext>
            </a:extLst>
          </p:cNvPr>
          <p:cNvPicPr/>
          <p:nvPr/>
        </p:nvPicPr>
        <p:blipFill>
          <a:blip r:embed="rId5">
            <a:extLst>
              <a:ext uri="{28A0092B-C50C-407E-A947-70E740481C1C}">
                <a14:useLocalDpi xmlns:a14="http://schemas.microsoft.com/office/drawing/2010/main" val="0"/>
              </a:ext>
            </a:extLst>
          </a:blip>
          <a:stretch>
            <a:fillRect/>
          </a:stretch>
        </p:blipFill>
        <p:spPr>
          <a:xfrm>
            <a:off x="1455002" y="4321036"/>
            <a:ext cx="2561590" cy="1704975"/>
          </a:xfrm>
          <a:prstGeom prst="rect">
            <a:avLst/>
          </a:prstGeom>
        </p:spPr>
      </p:pic>
      <p:pic>
        <p:nvPicPr>
          <p:cNvPr id="8" name="Afbeelding 7">
            <a:extLst>
              <a:ext uri="{FF2B5EF4-FFF2-40B4-BE49-F238E27FC236}">
                <a16:creationId xmlns:a16="http://schemas.microsoft.com/office/drawing/2014/main" id="{3E5D10A8-150B-41DF-9F39-6E493B8780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092" y="2081480"/>
            <a:ext cx="2652680" cy="1989510"/>
          </a:xfrm>
          <a:prstGeom prst="rect">
            <a:avLst/>
          </a:prstGeom>
        </p:spPr>
      </p:pic>
      <p:sp>
        <p:nvSpPr>
          <p:cNvPr id="9" name="Rechthoek 8">
            <a:extLst>
              <a:ext uri="{FF2B5EF4-FFF2-40B4-BE49-F238E27FC236}">
                <a16:creationId xmlns:a16="http://schemas.microsoft.com/office/drawing/2014/main" id="{DCDD8ED1-4360-44FC-AFAD-C86F6971DD19}"/>
              </a:ext>
            </a:extLst>
          </p:cNvPr>
          <p:cNvSpPr/>
          <p:nvPr/>
        </p:nvSpPr>
        <p:spPr>
          <a:xfrm>
            <a:off x="0" y="794616"/>
            <a:ext cx="9144000" cy="707886"/>
          </a:xfrm>
          <a:prstGeom prst="rect">
            <a:avLst/>
          </a:prstGeom>
        </p:spPr>
        <p:txBody>
          <a:bodyPr wrap="square">
            <a:spAutoFit/>
          </a:bodyPr>
          <a:lstStyle/>
          <a:p>
            <a:pPr algn="ctr"/>
            <a:r>
              <a:rPr lang="nl-NL" sz="4000" b="1" dirty="0"/>
              <a:t>Keuzevak M&amp;T </a:t>
            </a:r>
          </a:p>
        </p:txBody>
      </p:sp>
    </p:spTree>
    <p:extLst>
      <p:ext uri="{BB962C8B-B14F-4D97-AF65-F5344CB8AC3E}">
        <p14:creationId xmlns:p14="http://schemas.microsoft.com/office/powerpoint/2010/main" val="418084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50CBD079-C4EC-4508-997E-CAF81E51923B}"/>
              </a:ext>
            </a:extLst>
          </p:cNvPr>
          <p:cNvSpPr txBox="1"/>
          <p:nvPr/>
        </p:nvSpPr>
        <p:spPr>
          <a:xfrm>
            <a:off x="467274" y="1513156"/>
            <a:ext cx="8136906" cy="584775"/>
          </a:xfrm>
          <a:prstGeom prst="rect">
            <a:avLst/>
          </a:prstGeom>
          <a:noFill/>
        </p:spPr>
        <p:txBody>
          <a:bodyPr wrap="square" rtlCol="0">
            <a:spAutoFit/>
          </a:bodyPr>
          <a:lstStyle/>
          <a:p>
            <a:pPr algn="ctr"/>
            <a:r>
              <a:rPr lang="nl-NL" sz="3200" b="1" dirty="0"/>
              <a:t>Interieurbouw, stands en betimmering</a:t>
            </a:r>
          </a:p>
        </p:txBody>
      </p:sp>
      <p:sp>
        <p:nvSpPr>
          <p:cNvPr id="4" name="Tekstvak 3">
            <a:extLst>
              <a:ext uri="{FF2B5EF4-FFF2-40B4-BE49-F238E27FC236}">
                <a16:creationId xmlns:a16="http://schemas.microsoft.com/office/drawing/2014/main" id="{D61C2488-4E45-4171-A0B1-91C3AF26C4DC}"/>
              </a:ext>
            </a:extLst>
          </p:cNvPr>
          <p:cNvSpPr txBox="1"/>
          <p:nvPr/>
        </p:nvSpPr>
        <p:spPr>
          <a:xfrm>
            <a:off x="460921" y="824862"/>
            <a:ext cx="8136906" cy="830997"/>
          </a:xfrm>
          <a:prstGeom prst="rect">
            <a:avLst/>
          </a:prstGeom>
          <a:noFill/>
        </p:spPr>
        <p:txBody>
          <a:bodyPr wrap="square" rtlCol="0">
            <a:spAutoFit/>
          </a:bodyPr>
          <a:lstStyle/>
          <a:p>
            <a:pPr algn="ctr"/>
            <a:r>
              <a:rPr lang="nl-NL" sz="4800" b="1" dirty="0"/>
              <a:t>Keuzevak BWI </a:t>
            </a:r>
          </a:p>
        </p:txBody>
      </p:sp>
      <p:pic>
        <p:nvPicPr>
          <p:cNvPr id="5" name="Afbeelding 4" descr="http://www.klusidee.nl/Forum/userpix/90517_DSC045592_1.jpg">
            <a:extLst>
              <a:ext uri="{FF2B5EF4-FFF2-40B4-BE49-F238E27FC236}">
                <a16:creationId xmlns:a16="http://schemas.microsoft.com/office/drawing/2014/main" id="{015F28C6-CCB7-4715-A8E3-32A7116367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14097" y="2284720"/>
            <a:ext cx="1870785" cy="1191587"/>
          </a:xfrm>
          <a:prstGeom prst="rect">
            <a:avLst/>
          </a:prstGeom>
          <a:noFill/>
          <a:ln>
            <a:noFill/>
          </a:ln>
        </p:spPr>
      </p:pic>
      <p:pic>
        <p:nvPicPr>
          <p:cNvPr id="7" name="Afbeelding 6">
            <a:extLst>
              <a:ext uri="{FF2B5EF4-FFF2-40B4-BE49-F238E27FC236}">
                <a16:creationId xmlns:a16="http://schemas.microsoft.com/office/drawing/2014/main" id="{1C7C0177-1684-4212-99E6-8FC26A697AB2}"/>
              </a:ext>
            </a:extLst>
          </p:cNvPr>
          <p:cNvPicPr/>
          <p:nvPr/>
        </p:nvPicPr>
        <p:blipFill>
          <a:blip r:embed="rId4">
            <a:extLst>
              <a:ext uri="{28A0092B-C50C-407E-A947-70E740481C1C}">
                <a14:useLocalDpi xmlns:a14="http://schemas.microsoft.com/office/drawing/2010/main" val="0"/>
              </a:ext>
            </a:extLst>
          </a:blip>
          <a:stretch>
            <a:fillRect/>
          </a:stretch>
        </p:blipFill>
        <p:spPr>
          <a:xfrm>
            <a:off x="1214097" y="4599023"/>
            <a:ext cx="1870785" cy="1191588"/>
          </a:xfrm>
          <a:prstGeom prst="rect">
            <a:avLst/>
          </a:prstGeom>
        </p:spPr>
      </p:pic>
      <p:pic>
        <p:nvPicPr>
          <p:cNvPr id="8" name="Afbeelding 7">
            <a:extLst>
              <a:ext uri="{FF2B5EF4-FFF2-40B4-BE49-F238E27FC236}">
                <a16:creationId xmlns:a16="http://schemas.microsoft.com/office/drawing/2014/main" id="{B4F7CA52-F963-4E49-96A0-46EFD15F30F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334081" y="3172780"/>
            <a:ext cx="2195862" cy="1499946"/>
          </a:xfrm>
          <a:prstGeom prst="rect">
            <a:avLst/>
          </a:prstGeom>
        </p:spPr>
      </p:pic>
      <p:pic>
        <p:nvPicPr>
          <p:cNvPr id="9" name="Afbeelding 8">
            <a:extLst>
              <a:ext uri="{FF2B5EF4-FFF2-40B4-BE49-F238E27FC236}">
                <a16:creationId xmlns:a16="http://schemas.microsoft.com/office/drawing/2014/main" id="{17DCB0E8-C8AF-4D61-8A9B-D4DDA32E2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725801" y="2131326"/>
            <a:ext cx="2388570" cy="1791427"/>
          </a:xfrm>
          <a:prstGeom prst="rect">
            <a:avLst/>
          </a:prstGeom>
        </p:spPr>
      </p:pic>
      <p:pic>
        <p:nvPicPr>
          <p:cNvPr id="10" name="Afbeelding 9">
            <a:extLst>
              <a:ext uri="{FF2B5EF4-FFF2-40B4-BE49-F238E27FC236}">
                <a16:creationId xmlns:a16="http://schemas.microsoft.com/office/drawing/2014/main" id="{31D9F8FA-D9C6-4BF1-8F20-D4A9A358D4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5801" y="4454554"/>
            <a:ext cx="2387642" cy="1343049"/>
          </a:xfrm>
          <a:prstGeom prst="rect">
            <a:avLst/>
          </a:prstGeom>
        </p:spPr>
      </p:pic>
    </p:spTree>
    <p:extLst>
      <p:ext uri="{BB962C8B-B14F-4D97-AF65-F5344CB8AC3E}">
        <p14:creationId xmlns:p14="http://schemas.microsoft.com/office/powerpoint/2010/main" val="198168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3DCB0068-4B9A-4E83-9DA4-6C662373F6AF}"/>
              </a:ext>
            </a:extLst>
          </p:cNvPr>
          <p:cNvSpPr txBox="1"/>
          <p:nvPr/>
        </p:nvSpPr>
        <p:spPr>
          <a:xfrm>
            <a:off x="827585" y="1459275"/>
            <a:ext cx="8136906" cy="707886"/>
          </a:xfrm>
          <a:prstGeom prst="rect">
            <a:avLst/>
          </a:prstGeom>
          <a:noFill/>
        </p:spPr>
        <p:txBody>
          <a:bodyPr wrap="square" rtlCol="0">
            <a:spAutoFit/>
          </a:bodyPr>
          <a:lstStyle/>
          <a:p>
            <a:pPr algn="ctr"/>
            <a:r>
              <a:rPr lang="nl-NL" sz="4000" b="1" dirty="0" err="1"/>
              <a:t>Meubelmaken</a:t>
            </a:r>
            <a:endParaRPr lang="nl-NL" sz="4000" b="1" dirty="0"/>
          </a:p>
        </p:txBody>
      </p:sp>
      <p:sp>
        <p:nvSpPr>
          <p:cNvPr id="4" name="Tekstvak 3">
            <a:extLst>
              <a:ext uri="{FF2B5EF4-FFF2-40B4-BE49-F238E27FC236}">
                <a16:creationId xmlns:a16="http://schemas.microsoft.com/office/drawing/2014/main" id="{1BE1F8F6-7799-429C-810F-08C37AD329C7}"/>
              </a:ext>
            </a:extLst>
          </p:cNvPr>
          <p:cNvSpPr txBox="1"/>
          <p:nvPr/>
        </p:nvSpPr>
        <p:spPr>
          <a:xfrm>
            <a:off x="827585" y="791532"/>
            <a:ext cx="8136906" cy="830997"/>
          </a:xfrm>
          <a:prstGeom prst="rect">
            <a:avLst/>
          </a:prstGeom>
          <a:noFill/>
        </p:spPr>
        <p:txBody>
          <a:bodyPr wrap="square" rtlCol="0">
            <a:spAutoFit/>
          </a:bodyPr>
          <a:lstStyle/>
          <a:p>
            <a:pPr algn="ctr"/>
            <a:r>
              <a:rPr lang="nl-NL" sz="4800" b="1" dirty="0"/>
              <a:t>Keuzevak BWI </a:t>
            </a:r>
          </a:p>
        </p:txBody>
      </p:sp>
      <p:pic>
        <p:nvPicPr>
          <p:cNvPr id="5" name="Afbeelding 4">
            <a:extLst>
              <a:ext uri="{FF2B5EF4-FFF2-40B4-BE49-F238E27FC236}">
                <a16:creationId xmlns:a16="http://schemas.microsoft.com/office/drawing/2014/main" id="{B1B3DF93-ACC8-426B-BC8C-4356DDC5294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11293" y="4423024"/>
            <a:ext cx="1103630" cy="1149350"/>
          </a:xfrm>
          <a:prstGeom prst="rect">
            <a:avLst/>
          </a:prstGeom>
        </p:spPr>
      </p:pic>
      <p:pic>
        <p:nvPicPr>
          <p:cNvPr id="7" name="Afbeelding 6">
            <a:extLst>
              <a:ext uri="{FF2B5EF4-FFF2-40B4-BE49-F238E27FC236}">
                <a16:creationId xmlns:a16="http://schemas.microsoft.com/office/drawing/2014/main" id="{8DFC4C33-D416-4A3B-8A8A-5A0B99D8E92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46319" y="4958356"/>
            <a:ext cx="1131570" cy="1134110"/>
          </a:xfrm>
          <a:prstGeom prst="rect">
            <a:avLst/>
          </a:prstGeom>
        </p:spPr>
      </p:pic>
      <p:pic>
        <p:nvPicPr>
          <p:cNvPr id="8" name="Afbeelding 7">
            <a:extLst>
              <a:ext uri="{FF2B5EF4-FFF2-40B4-BE49-F238E27FC236}">
                <a16:creationId xmlns:a16="http://schemas.microsoft.com/office/drawing/2014/main" id="{3925E223-69C6-4677-88BD-129E373B05DB}"/>
              </a:ext>
            </a:extLst>
          </p:cNvPr>
          <p:cNvPicPr/>
          <p:nvPr/>
        </p:nvPicPr>
        <p:blipFill>
          <a:blip r:embed="rId5">
            <a:extLst>
              <a:ext uri="{28A0092B-C50C-407E-A947-70E740481C1C}">
                <a14:useLocalDpi xmlns:a14="http://schemas.microsoft.com/office/drawing/2010/main" val="0"/>
              </a:ext>
            </a:extLst>
          </a:blip>
          <a:stretch>
            <a:fillRect/>
          </a:stretch>
        </p:blipFill>
        <p:spPr>
          <a:xfrm>
            <a:off x="5508107" y="5026575"/>
            <a:ext cx="1656080" cy="1081405"/>
          </a:xfrm>
          <a:prstGeom prst="rect">
            <a:avLst/>
          </a:prstGeom>
        </p:spPr>
      </p:pic>
      <p:pic>
        <p:nvPicPr>
          <p:cNvPr id="9" name="Afbeelding 8">
            <a:extLst>
              <a:ext uri="{FF2B5EF4-FFF2-40B4-BE49-F238E27FC236}">
                <a16:creationId xmlns:a16="http://schemas.microsoft.com/office/drawing/2014/main" id="{D2245628-D869-46DD-8EAF-CC1FF62FEF9D}"/>
              </a:ext>
            </a:extLst>
          </p:cNvPr>
          <p:cNvPicPr/>
          <p:nvPr/>
        </p:nvPicPr>
        <p:blipFill>
          <a:blip r:embed="rId6">
            <a:extLst>
              <a:ext uri="{28A0092B-C50C-407E-A947-70E740481C1C}">
                <a14:useLocalDpi xmlns:a14="http://schemas.microsoft.com/office/drawing/2010/main" val="0"/>
              </a:ext>
            </a:extLst>
          </a:blip>
          <a:stretch>
            <a:fillRect/>
          </a:stretch>
        </p:blipFill>
        <p:spPr>
          <a:xfrm>
            <a:off x="5868147" y="2265047"/>
            <a:ext cx="2374900" cy="2244090"/>
          </a:xfrm>
          <a:prstGeom prst="rect">
            <a:avLst/>
          </a:prstGeom>
        </p:spPr>
      </p:pic>
      <p:pic>
        <p:nvPicPr>
          <p:cNvPr id="10" name="Afbeelding 9">
            <a:extLst>
              <a:ext uri="{FF2B5EF4-FFF2-40B4-BE49-F238E27FC236}">
                <a16:creationId xmlns:a16="http://schemas.microsoft.com/office/drawing/2014/main" id="{90678C31-7D2D-407E-B9A7-9AC60D027839}"/>
              </a:ext>
            </a:extLst>
          </p:cNvPr>
          <p:cNvPicPr/>
          <p:nvPr/>
        </p:nvPicPr>
        <p:blipFill>
          <a:blip r:embed="rId7">
            <a:extLst>
              <a:ext uri="{28A0092B-C50C-407E-A947-70E740481C1C}">
                <a14:useLocalDpi xmlns:a14="http://schemas.microsoft.com/office/drawing/2010/main" val="0"/>
              </a:ext>
            </a:extLst>
          </a:blip>
          <a:stretch>
            <a:fillRect/>
          </a:stretch>
        </p:blipFill>
        <p:spPr>
          <a:xfrm>
            <a:off x="4642513" y="3585623"/>
            <a:ext cx="1008380" cy="1008380"/>
          </a:xfrm>
          <a:prstGeom prst="rect">
            <a:avLst/>
          </a:prstGeom>
        </p:spPr>
      </p:pic>
      <p:pic>
        <p:nvPicPr>
          <p:cNvPr id="11" name="Afbeelding 10">
            <a:extLst>
              <a:ext uri="{FF2B5EF4-FFF2-40B4-BE49-F238E27FC236}">
                <a16:creationId xmlns:a16="http://schemas.microsoft.com/office/drawing/2014/main" id="{F018A4A4-FF0D-4C35-B35E-F52390A92F7C}"/>
              </a:ext>
            </a:extLst>
          </p:cNvPr>
          <p:cNvPicPr/>
          <p:nvPr/>
        </p:nvPicPr>
        <p:blipFill>
          <a:blip r:embed="rId8">
            <a:extLst>
              <a:ext uri="{28A0092B-C50C-407E-A947-70E740481C1C}">
                <a14:useLocalDpi xmlns:a14="http://schemas.microsoft.com/office/drawing/2010/main" val="0"/>
              </a:ext>
            </a:extLst>
          </a:blip>
          <a:stretch>
            <a:fillRect/>
          </a:stretch>
        </p:blipFill>
        <p:spPr>
          <a:xfrm>
            <a:off x="952193" y="2384838"/>
            <a:ext cx="2676525" cy="1704975"/>
          </a:xfrm>
          <a:prstGeom prst="rect">
            <a:avLst/>
          </a:prstGeom>
        </p:spPr>
      </p:pic>
    </p:spTree>
    <p:extLst>
      <p:ext uri="{BB962C8B-B14F-4D97-AF65-F5344CB8AC3E}">
        <p14:creationId xmlns:p14="http://schemas.microsoft.com/office/powerpoint/2010/main" val="254441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66CF4E88-AB5A-4697-8D28-839D52D5CAD2}"/>
              </a:ext>
            </a:extLst>
          </p:cNvPr>
          <p:cNvSpPr txBox="1"/>
          <p:nvPr/>
        </p:nvSpPr>
        <p:spPr>
          <a:xfrm>
            <a:off x="467274" y="1432574"/>
            <a:ext cx="8136906" cy="707886"/>
          </a:xfrm>
          <a:prstGeom prst="rect">
            <a:avLst/>
          </a:prstGeom>
          <a:noFill/>
        </p:spPr>
        <p:txBody>
          <a:bodyPr wrap="square" rtlCol="0">
            <a:spAutoFit/>
          </a:bodyPr>
          <a:lstStyle/>
          <a:p>
            <a:pPr algn="ctr"/>
            <a:r>
              <a:rPr lang="nl-NL" sz="4000" b="1" dirty="0"/>
              <a:t>Interieurontwerp en design</a:t>
            </a:r>
          </a:p>
        </p:txBody>
      </p:sp>
      <p:sp>
        <p:nvSpPr>
          <p:cNvPr id="4" name="Tekstvak 3">
            <a:extLst>
              <a:ext uri="{FF2B5EF4-FFF2-40B4-BE49-F238E27FC236}">
                <a16:creationId xmlns:a16="http://schemas.microsoft.com/office/drawing/2014/main" id="{45A5AA59-C178-44CB-97D2-F75817A60C4C}"/>
              </a:ext>
            </a:extLst>
          </p:cNvPr>
          <p:cNvSpPr txBox="1"/>
          <p:nvPr/>
        </p:nvSpPr>
        <p:spPr>
          <a:xfrm>
            <a:off x="467274" y="849197"/>
            <a:ext cx="8136906" cy="830997"/>
          </a:xfrm>
          <a:prstGeom prst="rect">
            <a:avLst/>
          </a:prstGeom>
          <a:noFill/>
        </p:spPr>
        <p:txBody>
          <a:bodyPr wrap="square" rtlCol="0">
            <a:spAutoFit/>
          </a:bodyPr>
          <a:lstStyle/>
          <a:p>
            <a:pPr algn="ctr"/>
            <a:r>
              <a:rPr lang="nl-NL" sz="4800" b="1" dirty="0"/>
              <a:t>Keuzevak BWI </a:t>
            </a:r>
          </a:p>
        </p:txBody>
      </p:sp>
      <p:pic>
        <p:nvPicPr>
          <p:cNvPr id="5" name="Afbeelding 4" descr="Afbeeldingsresultaat voor interieurontwerp en design">
            <a:extLst>
              <a:ext uri="{FF2B5EF4-FFF2-40B4-BE49-F238E27FC236}">
                <a16:creationId xmlns:a16="http://schemas.microsoft.com/office/drawing/2014/main" id="{0974A787-57CD-4EBF-9274-CA4A3BC73A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8276" y="2149474"/>
            <a:ext cx="2692400" cy="1789430"/>
          </a:xfrm>
          <a:prstGeom prst="rect">
            <a:avLst/>
          </a:prstGeom>
          <a:noFill/>
          <a:ln>
            <a:noFill/>
          </a:ln>
        </p:spPr>
      </p:pic>
      <p:pic>
        <p:nvPicPr>
          <p:cNvPr id="7" name="Afbeelding 6">
            <a:extLst>
              <a:ext uri="{FF2B5EF4-FFF2-40B4-BE49-F238E27FC236}">
                <a16:creationId xmlns:a16="http://schemas.microsoft.com/office/drawing/2014/main" id="{D7802E9F-B4BD-428E-9A00-84E93A7364F9}"/>
              </a:ext>
            </a:extLst>
          </p:cNvPr>
          <p:cNvPicPr/>
          <p:nvPr/>
        </p:nvPicPr>
        <p:blipFill>
          <a:blip r:embed="rId4">
            <a:extLst>
              <a:ext uri="{28A0092B-C50C-407E-A947-70E740481C1C}">
                <a14:useLocalDpi xmlns:a14="http://schemas.microsoft.com/office/drawing/2010/main" val="0"/>
              </a:ext>
            </a:extLst>
          </a:blip>
          <a:stretch>
            <a:fillRect/>
          </a:stretch>
        </p:blipFill>
        <p:spPr>
          <a:xfrm>
            <a:off x="4857971" y="4703177"/>
            <a:ext cx="2666365" cy="1223645"/>
          </a:xfrm>
          <a:prstGeom prst="rect">
            <a:avLst/>
          </a:prstGeom>
        </p:spPr>
      </p:pic>
      <p:pic>
        <p:nvPicPr>
          <p:cNvPr id="2050" name="Picture 2" descr="Floorplanner">
            <a:extLst>
              <a:ext uri="{FF2B5EF4-FFF2-40B4-BE49-F238E27FC236}">
                <a16:creationId xmlns:a16="http://schemas.microsoft.com/office/drawing/2014/main" id="{81557602-C5E8-4CB3-B5B3-CFAEB9F1C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516" y="4141501"/>
            <a:ext cx="316992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B01386A1-2946-4E24-8526-31BE9BAD0E4D}"/>
              </a:ext>
            </a:extLst>
          </p:cNvPr>
          <p:cNvPicPr>
            <a:picLocks noChangeAspect="1"/>
          </p:cNvPicPr>
          <p:nvPr/>
        </p:nvPicPr>
        <p:blipFill>
          <a:blip r:embed="rId6"/>
          <a:stretch>
            <a:fillRect/>
          </a:stretch>
        </p:blipFill>
        <p:spPr>
          <a:xfrm>
            <a:off x="4535727" y="2523539"/>
            <a:ext cx="1426029" cy="1525851"/>
          </a:xfrm>
          <a:prstGeom prst="rect">
            <a:avLst/>
          </a:prstGeom>
        </p:spPr>
      </p:pic>
      <p:pic>
        <p:nvPicPr>
          <p:cNvPr id="2052" name="Picture 4" descr="Hoe gebruik ik een lasersnijder? - Mr. Online">
            <a:extLst>
              <a:ext uri="{FF2B5EF4-FFF2-40B4-BE49-F238E27FC236}">
                <a16:creationId xmlns:a16="http://schemas.microsoft.com/office/drawing/2014/main" id="{0E731E97-16D6-493A-AFCE-DEBA17FC28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1154" y="2523539"/>
            <a:ext cx="2125261" cy="141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5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B43DD6C5-7E4E-4914-8236-CF263A2355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684" y="3436564"/>
            <a:ext cx="838473" cy="436071"/>
          </a:xfrm>
          <a:prstGeom prst="rect">
            <a:avLst/>
          </a:prstGeom>
        </p:spPr>
      </p:pic>
      <p:pic>
        <p:nvPicPr>
          <p:cNvPr id="10" name="Afbeelding 9">
            <a:extLst>
              <a:ext uri="{FF2B5EF4-FFF2-40B4-BE49-F238E27FC236}">
                <a16:creationId xmlns:a16="http://schemas.microsoft.com/office/drawing/2014/main" id="{E242841C-EE5D-4889-9915-E509C2644C4E}"/>
              </a:ext>
            </a:extLst>
          </p:cNvPr>
          <p:cNvPicPr>
            <a:picLocks noChangeAspect="1"/>
          </p:cNvPicPr>
          <p:nvPr/>
        </p:nvPicPr>
        <p:blipFill>
          <a:blip r:embed="rId4"/>
          <a:stretch>
            <a:fillRect/>
          </a:stretch>
        </p:blipFill>
        <p:spPr>
          <a:xfrm>
            <a:off x="2862708" y="4708985"/>
            <a:ext cx="1538890" cy="1425222"/>
          </a:xfrm>
          <a:prstGeom prst="rect">
            <a:avLst/>
          </a:prstGeom>
        </p:spPr>
      </p:pic>
      <p:sp>
        <p:nvSpPr>
          <p:cNvPr id="11" name="Tekstvak 10">
            <a:extLst>
              <a:ext uri="{FF2B5EF4-FFF2-40B4-BE49-F238E27FC236}">
                <a16:creationId xmlns:a16="http://schemas.microsoft.com/office/drawing/2014/main" id="{E175D19E-DD8D-45CB-BD5C-8DA7651F1FF1}"/>
              </a:ext>
            </a:extLst>
          </p:cNvPr>
          <p:cNvSpPr txBox="1"/>
          <p:nvPr/>
        </p:nvSpPr>
        <p:spPr>
          <a:xfrm>
            <a:off x="1257743" y="864081"/>
            <a:ext cx="6537199" cy="1323439"/>
          </a:xfrm>
          <a:prstGeom prst="rect">
            <a:avLst/>
          </a:prstGeom>
          <a:noFill/>
        </p:spPr>
        <p:txBody>
          <a:bodyPr wrap="square" rtlCol="0">
            <a:spAutoFit/>
          </a:bodyPr>
          <a:lstStyle/>
          <a:p>
            <a:pPr algn="ctr"/>
            <a:r>
              <a:rPr lang="nl-NL" sz="4000" b="1" dirty="0"/>
              <a:t>Keuzevakken PIE</a:t>
            </a:r>
          </a:p>
          <a:p>
            <a:pPr algn="ctr"/>
            <a:r>
              <a:rPr lang="nl-NL" sz="4000" b="1" dirty="0"/>
              <a:t>Elektronica</a:t>
            </a:r>
          </a:p>
        </p:txBody>
      </p:sp>
      <p:pic>
        <p:nvPicPr>
          <p:cNvPr id="12" name="Afbeelding 11">
            <a:extLst>
              <a:ext uri="{FF2B5EF4-FFF2-40B4-BE49-F238E27FC236}">
                <a16:creationId xmlns:a16="http://schemas.microsoft.com/office/drawing/2014/main" id="{1EF7E4FC-71CC-4816-82DC-F93A5C582957}"/>
              </a:ext>
            </a:extLst>
          </p:cNvPr>
          <p:cNvPicPr>
            <a:picLocks noChangeAspect="1"/>
          </p:cNvPicPr>
          <p:nvPr/>
        </p:nvPicPr>
        <p:blipFill>
          <a:blip r:embed="rId5"/>
          <a:stretch>
            <a:fillRect/>
          </a:stretch>
        </p:blipFill>
        <p:spPr>
          <a:xfrm>
            <a:off x="4526342" y="4795311"/>
            <a:ext cx="2586175" cy="1061628"/>
          </a:xfrm>
          <a:prstGeom prst="rect">
            <a:avLst/>
          </a:prstGeom>
        </p:spPr>
      </p:pic>
      <p:pic>
        <p:nvPicPr>
          <p:cNvPr id="3078" name="Picture 6" descr="Makeblock® | Home of STEM Toys, Robot Kits, Laser Cutters for Kids &amp;amp; Makers.">
            <a:extLst>
              <a:ext uri="{FF2B5EF4-FFF2-40B4-BE49-F238E27FC236}">
                <a16:creationId xmlns:a16="http://schemas.microsoft.com/office/drawing/2014/main" id="{AF685AC6-D721-45FF-B52A-6751BB542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659" y="2318890"/>
            <a:ext cx="3525247" cy="19870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obokids Coding | Makeblock Education">
            <a:extLst>
              <a:ext uri="{FF2B5EF4-FFF2-40B4-BE49-F238E27FC236}">
                <a16:creationId xmlns:a16="http://schemas.microsoft.com/office/drawing/2014/main" id="{64C5248D-C4D3-4847-9E3A-1BBA7F21F1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611" y="2513888"/>
            <a:ext cx="3253732" cy="183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6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E175D19E-DD8D-45CB-BD5C-8DA7651F1FF1}"/>
              </a:ext>
            </a:extLst>
          </p:cNvPr>
          <p:cNvSpPr txBox="1"/>
          <p:nvPr/>
        </p:nvSpPr>
        <p:spPr>
          <a:xfrm>
            <a:off x="1257743" y="864081"/>
            <a:ext cx="6537199" cy="1323439"/>
          </a:xfrm>
          <a:prstGeom prst="rect">
            <a:avLst/>
          </a:prstGeom>
          <a:noFill/>
        </p:spPr>
        <p:txBody>
          <a:bodyPr wrap="square" rtlCol="0">
            <a:spAutoFit/>
          </a:bodyPr>
          <a:lstStyle/>
          <a:p>
            <a:pPr algn="ctr"/>
            <a:r>
              <a:rPr lang="nl-NL" sz="4000" b="1" dirty="0"/>
              <a:t>Keuzevakken PIE</a:t>
            </a:r>
          </a:p>
          <a:p>
            <a:pPr algn="ctr"/>
            <a:r>
              <a:rPr lang="nl-NL" sz="4000" b="1" dirty="0"/>
              <a:t>Duurzame energie</a:t>
            </a:r>
          </a:p>
        </p:txBody>
      </p:sp>
      <p:pic>
        <p:nvPicPr>
          <p:cNvPr id="1026" name="Picture 2" descr="Voor behalen doelstelling groene energie moet Nederland nog ver gaan -  Consumind">
            <a:extLst>
              <a:ext uri="{FF2B5EF4-FFF2-40B4-BE49-F238E27FC236}">
                <a16:creationId xmlns:a16="http://schemas.microsoft.com/office/drawing/2014/main" id="{C8BC5F6B-C6BB-4853-B9B5-042370153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70" y="2528732"/>
            <a:ext cx="3598980" cy="2487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urzaam verwarmen – Sienergie">
            <a:extLst>
              <a:ext uri="{FF2B5EF4-FFF2-40B4-BE49-F238E27FC236}">
                <a16:creationId xmlns:a16="http://schemas.microsoft.com/office/drawing/2014/main" id="{DE9AAAEC-FA1F-4D1E-AA05-B1F5C6E19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559" y="212458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binet stimuleert overstap van gas naar duurzame warmte">
            <a:extLst>
              <a:ext uri="{FF2B5EF4-FFF2-40B4-BE49-F238E27FC236}">
                <a16:creationId xmlns:a16="http://schemas.microsoft.com/office/drawing/2014/main" id="{F86EAEBD-0015-4668-ACD1-1E5F2A3B77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053" y="4102467"/>
            <a:ext cx="2248759" cy="209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7C3A0AF-752E-4BC3-B6BF-271379F18C92}"/>
              </a:ext>
            </a:extLst>
          </p:cNvPr>
          <p:cNvSpPr txBox="1"/>
          <p:nvPr/>
        </p:nvSpPr>
        <p:spPr>
          <a:xfrm>
            <a:off x="0" y="864871"/>
            <a:ext cx="9143999" cy="1569660"/>
          </a:xfrm>
          <a:prstGeom prst="rect">
            <a:avLst/>
          </a:prstGeom>
          <a:noFill/>
        </p:spPr>
        <p:txBody>
          <a:bodyPr wrap="square" rtlCol="0">
            <a:spAutoFit/>
          </a:bodyPr>
          <a:lstStyle/>
          <a:p>
            <a:pPr algn="ctr"/>
            <a:r>
              <a:rPr lang="nl-NL" sz="4800" b="1" dirty="0">
                <a:ln w="0"/>
              </a:rPr>
              <a:t>Pantarijn VMBO </a:t>
            </a:r>
          </a:p>
          <a:p>
            <a:pPr algn="ctr"/>
            <a:r>
              <a:rPr lang="nl-NL" sz="4800" b="1" dirty="0">
                <a:ln w="0"/>
              </a:rPr>
              <a:t>Bovenbouw</a:t>
            </a:r>
          </a:p>
        </p:txBody>
      </p:sp>
      <p:sp>
        <p:nvSpPr>
          <p:cNvPr id="4" name="Rechthoek 3">
            <a:extLst>
              <a:ext uri="{FF2B5EF4-FFF2-40B4-BE49-F238E27FC236}">
                <a16:creationId xmlns:a16="http://schemas.microsoft.com/office/drawing/2014/main" id="{7BC19A22-B4CF-421B-8882-ECEC17808FD6}"/>
              </a:ext>
            </a:extLst>
          </p:cNvPr>
          <p:cNvSpPr/>
          <p:nvPr/>
        </p:nvSpPr>
        <p:spPr>
          <a:xfrm>
            <a:off x="1207895" y="2807458"/>
            <a:ext cx="7016242" cy="2862322"/>
          </a:xfrm>
          <a:prstGeom prst="rect">
            <a:avLst/>
          </a:prstGeom>
        </p:spPr>
        <p:txBody>
          <a:bodyPr wrap="square">
            <a:spAutoFit/>
          </a:bodyPr>
          <a:lstStyle/>
          <a:p>
            <a:pPr marL="457200" indent="-457200">
              <a:buFont typeface="Arial" panose="020B0604020202020204" pitchFamily="34" charset="0"/>
              <a:buChar char="•"/>
            </a:pPr>
            <a:r>
              <a:rPr lang="nl-NL" sz="3600" b="1" dirty="0">
                <a:ln w="0"/>
                <a:effectLst>
                  <a:outerShdw blurRad="38100" dist="25400" dir="5400000" algn="ctr" rotWithShape="0">
                    <a:srgbClr val="6E747A">
                      <a:alpha val="43000"/>
                    </a:srgbClr>
                  </a:outerShdw>
                </a:effectLst>
              </a:rPr>
              <a:t>Techniek (PIE)</a:t>
            </a:r>
            <a:endParaRPr lang="nl-NL" sz="3600" b="1" dirty="0">
              <a:ln w="0"/>
              <a:effectLst>
                <a:outerShdw blurRad="38100" dist="19050" dir="2700000" algn="tl" rotWithShape="0">
                  <a:schemeClr val="dk1">
                    <a:alpha val="40000"/>
                  </a:schemeClr>
                </a:outerShdw>
              </a:effectLst>
            </a:endParaRPr>
          </a:p>
          <a:p>
            <a:pPr marL="457200" lvl="0" indent="-457200">
              <a:buFont typeface="Arial" panose="020B0604020202020204" pitchFamily="34" charset="0"/>
              <a:buChar char="•"/>
            </a:pPr>
            <a:r>
              <a:rPr lang="nl-NL" sz="3600" dirty="0">
                <a:ln w="0"/>
              </a:rPr>
              <a:t>Dienstverlening &amp; Producten</a:t>
            </a:r>
          </a:p>
          <a:p>
            <a:pPr marL="457200" lvl="0" indent="-457200">
              <a:buFont typeface="Arial" panose="020B0604020202020204" pitchFamily="34" charset="0"/>
              <a:buChar char="•"/>
            </a:pPr>
            <a:r>
              <a:rPr lang="nl-NL" sz="3600" dirty="0">
                <a:ln w="0"/>
              </a:rPr>
              <a:t>Economie &amp; Ondernemen</a:t>
            </a:r>
          </a:p>
          <a:p>
            <a:pPr marL="457200" indent="-457200">
              <a:buFont typeface="Arial" panose="020B0604020202020204" pitchFamily="34" charset="0"/>
              <a:buChar char="•"/>
            </a:pPr>
            <a:r>
              <a:rPr lang="nl-NL" sz="3600" dirty="0">
                <a:ln w="0"/>
              </a:rPr>
              <a:t>Zorg &amp; Welzijn</a:t>
            </a:r>
          </a:p>
          <a:p>
            <a:pPr lvl="0"/>
            <a:endParaRPr lang="nl-NL" sz="3600" dirty="0">
              <a:ln w="0"/>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104687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EF0FA67-1CE6-4459-BA7C-467D59842DD3}"/>
              </a:ext>
            </a:extLst>
          </p:cNvPr>
          <p:cNvSpPr txBox="1"/>
          <p:nvPr/>
        </p:nvSpPr>
        <p:spPr>
          <a:xfrm>
            <a:off x="1227920" y="898603"/>
            <a:ext cx="7108521" cy="707886"/>
          </a:xfrm>
          <a:prstGeom prst="rect">
            <a:avLst/>
          </a:prstGeom>
          <a:noFill/>
        </p:spPr>
        <p:txBody>
          <a:bodyPr wrap="square" rtlCol="0">
            <a:spAutoFit/>
          </a:bodyPr>
          <a:lstStyle/>
          <a:p>
            <a:pPr algn="ctr"/>
            <a:r>
              <a:rPr lang="nl-NL" sz="4000" b="1" dirty="0"/>
              <a:t>PIE competenties</a:t>
            </a:r>
          </a:p>
        </p:txBody>
      </p:sp>
      <p:sp>
        <p:nvSpPr>
          <p:cNvPr id="4" name="Rechthoek 3">
            <a:extLst>
              <a:ext uri="{FF2B5EF4-FFF2-40B4-BE49-F238E27FC236}">
                <a16:creationId xmlns:a16="http://schemas.microsoft.com/office/drawing/2014/main" id="{BFED1522-838D-4833-8D10-FC1C56BD990F}"/>
              </a:ext>
            </a:extLst>
          </p:cNvPr>
          <p:cNvSpPr/>
          <p:nvPr/>
        </p:nvSpPr>
        <p:spPr>
          <a:xfrm>
            <a:off x="1203837" y="2182803"/>
            <a:ext cx="5096355" cy="3046988"/>
          </a:xfrm>
          <a:prstGeom prst="rect">
            <a:avLst/>
          </a:prstGeom>
        </p:spPr>
        <p:txBody>
          <a:bodyPr wrap="square">
            <a:spAutoFit/>
          </a:bodyPr>
          <a:lstStyle/>
          <a:p>
            <a:pPr marL="457200" lvl="0" indent="-457200">
              <a:buFont typeface="Arial" panose="020B0604020202020204" pitchFamily="34" charset="0"/>
              <a:buChar char="•"/>
            </a:pPr>
            <a:r>
              <a:rPr lang="nl-NL" sz="2400" b="1" dirty="0"/>
              <a:t>Communicatie</a:t>
            </a:r>
          </a:p>
          <a:p>
            <a:pPr marL="457200" lvl="0" indent="-457200">
              <a:buFont typeface="Arial" panose="020B0604020202020204" pitchFamily="34" charset="0"/>
              <a:buChar char="•"/>
            </a:pPr>
            <a:r>
              <a:rPr lang="nl-NL" sz="2400" b="1" dirty="0"/>
              <a:t>Samenwerking</a:t>
            </a:r>
          </a:p>
          <a:p>
            <a:pPr marL="457200" lvl="0" indent="-457200">
              <a:buFont typeface="Arial" panose="020B0604020202020204" pitchFamily="34" charset="0"/>
              <a:buChar char="•"/>
            </a:pPr>
            <a:r>
              <a:rPr lang="nl-NL" sz="2400" b="1" dirty="0"/>
              <a:t>Creativiteit</a:t>
            </a:r>
          </a:p>
          <a:p>
            <a:pPr marL="457200" lvl="0" indent="-457200">
              <a:buFont typeface="Arial" panose="020B0604020202020204" pitchFamily="34" charset="0"/>
              <a:buChar char="•"/>
            </a:pPr>
            <a:r>
              <a:rPr lang="nl-NL" sz="2400" b="1" dirty="0"/>
              <a:t>Ontwerpen</a:t>
            </a:r>
          </a:p>
          <a:p>
            <a:pPr marL="457200" lvl="0" indent="-457200">
              <a:buFont typeface="Arial" panose="020B0604020202020204" pitchFamily="34" charset="0"/>
              <a:buChar char="•"/>
            </a:pPr>
            <a:r>
              <a:rPr lang="nl-NL" sz="2400" b="1" dirty="0"/>
              <a:t>Onderzoeken</a:t>
            </a:r>
          </a:p>
          <a:p>
            <a:pPr marL="457200" lvl="0" indent="-457200">
              <a:buFont typeface="Arial" panose="020B0604020202020204" pitchFamily="34" charset="0"/>
              <a:buChar char="•"/>
            </a:pPr>
            <a:r>
              <a:rPr lang="nl-NL" sz="2400" b="1" dirty="0"/>
              <a:t>ICT vaardigheden</a:t>
            </a:r>
          </a:p>
          <a:p>
            <a:pPr marL="457200" lvl="0" indent="-457200">
              <a:buFont typeface="Arial" panose="020B0604020202020204" pitchFamily="34" charset="0"/>
              <a:buChar char="•"/>
            </a:pPr>
            <a:r>
              <a:rPr lang="nl-NL" sz="2400" b="1" dirty="0"/>
              <a:t>Technische inzicht</a:t>
            </a:r>
          </a:p>
          <a:p>
            <a:pPr marL="457200" lvl="0" indent="-457200">
              <a:buFont typeface="Arial" panose="020B0604020202020204" pitchFamily="34" charset="0"/>
              <a:buChar char="•"/>
            </a:pPr>
            <a:r>
              <a:rPr lang="nl-NL" sz="2400" b="1" dirty="0"/>
              <a:t>Probleemoplossend vermogen</a:t>
            </a:r>
          </a:p>
        </p:txBody>
      </p:sp>
      <p:pic>
        <p:nvPicPr>
          <p:cNvPr id="5" name="Afbeelding 4">
            <a:extLst>
              <a:ext uri="{FF2B5EF4-FFF2-40B4-BE49-F238E27FC236}">
                <a16:creationId xmlns:a16="http://schemas.microsoft.com/office/drawing/2014/main" id="{A54CB0E3-8D20-4B11-8089-0AA05C1AB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73530" y="2295797"/>
            <a:ext cx="2736345" cy="2052258"/>
          </a:xfrm>
          <a:prstGeom prst="rect">
            <a:avLst/>
          </a:prstGeom>
          <a:noFill/>
          <a:ln w="444500" cap="sq">
            <a:noFill/>
            <a:miter lim="800000"/>
          </a:ln>
          <a:effectLst/>
        </p:spPr>
      </p:pic>
      <p:sp>
        <p:nvSpPr>
          <p:cNvPr id="6" name="Rechthoek 5">
            <a:extLst>
              <a:ext uri="{FF2B5EF4-FFF2-40B4-BE49-F238E27FC236}">
                <a16:creationId xmlns:a16="http://schemas.microsoft.com/office/drawing/2014/main" id="{0483D315-E43A-4E4F-A18B-2FEAA8C6900C}"/>
              </a:ext>
            </a:extLst>
          </p:cNvPr>
          <p:cNvSpPr/>
          <p:nvPr/>
        </p:nvSpPr>
        <p:spPr>
          <a:xfrm>
            <a:off x="758114" y="936106"/>
            <a:ext cx="8048135" cy="5143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999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4377301-FF4A-4534-940A-0B5A1364EAE8}"/>
              </a:ext>
            </a:extLst>
          </p:cNvPr>
          <p:cNvSpPr txBox="1"/>
          <p:nvPr/>
        </p:nvSpPr>
        <p:spPr>
          <a:xfrm>
            <a:off x="395536" y="894980"/>
            <a:ext cx="8352928" cy="830997"/>
          </a:xfrm>
          <a:prstGeom prst="rect">
            <a:avLst/>
          </a:prstGeom>
          <a:noFill/>
        </p:spPr>
        <p:txBody>
          <a:bodyPr wrap="square" rtlCol="0">
            <a:spAutoFit/>
          </a:bodyPr>
          <a:lstStyle/>
          <a:p>
            <a:pPr algn="ctr"/>
            <a:r>
              <a:rPr lang="nl-NL" sz="4800" b="1" dirty="0"/>
              <a:t>Examen</a:t>
            </a:r>
          </a:p>
        </p:txBody>
      </p:sp>
      <p:sp>
        <p:nvSpPr>
          <p:cNvPr id="4" name="Rechthoek 3">
            <a:extLst>
              <a:ext uri="{FF2B5EF4-FFF2-40B4-BE49-F238E27FC236}">
                <a16:creationId xmlns:a16="http://schemas.microsoft.com/office/drawing/2014/main" id="{AEF488F7-CEEE-49E6-8A7E-9DE4700A3CA6}"/>
              </a:ext>
            </a:extLst>
          </p:cNvPr>
          <p:cNvSpPr/>
          <p:nvPr/>
        </p:nvSpPr>
        <p:spPr>
          <a:xfrm>
            <a:off x="1155471" y="1739573"/>
            <a:ext cx="5884386" cy="3046988"/>
          </a:xfrm>
          <a:prstGeom prst="rect">
            <a:avLst/>
          </a:prstGeom>
        </p:spPr>
        <p:txBody>
          <a:bodyPr wrap="square">
            <a:spAutoFit/>
          </a:bodyPr>
          <a:lstStyle/>
          <a:p>
            <a:r>
              <a:rPr lang="nl-NL" sz="2400" b="1" dirty="0"/>
              <a:t>Profielmodules (telt als 1 vak)</a:t>
            </a:r>
          </a:p>
          <a:p>
            <a:r>
              <a:rPr lang="nl-NL" sz="2400" dirty="0"/>
              <a:t>Schoolexamen </a:t>
            </a:r>
          </a:p>
          <a:p>
            <a:r>
              <a:rPr lang="nl-NL" sz="2400" dirty="0"/>
              <a:t>SE = 50%</a:t>
            </a:r>
          </a:p>
          <a:p>
            <a:r>
              <a:rPr lang="nl-NL" sz="2400" dirty="0"/>
              <a:t>Centraal Schriftelijk Praktisch Examen </a:t>
            </a:r>
          </a:p>
          <a:p>
            <a:r>
              <a:rPr lang="nl-NL" sz="2400" dirty="0"/>
              <a:t>CSPE = 50 %</a:t>
            </a:r>
          </a:p>
          <a:p>
            <a:endParaRPr lang="nl-NL" sz="2400" b="1" dirty="0"/>
          </a:p>
          <a:p>
            <a:r>
              <a:rPr lang="nl-NL" sz="2400" b="1" dirty="0"/>
              <a:t>Keuzevakken (telt als 1 vak)</a:t>
            </a:r>
          </a:p>
          <a:p>
            <a:r>
              <a:rPr lang="nl-NL" sz="2400" b="1" dirty="0"/>
              <a:t>SE = 100%</a:t>
            </a:r>
          </a:p>
        </p:txBody>
      </p:sp>
      <p:sp>
        <p:nvSpPr>
          <p:cNvPr id="5" name="Rechthoek 4">
            <a:extLst>
              <a:ext uri="{FF2B5EF4-FFF2-40B4-BE49-F238E27FC236}">
                <a16:creationId xmlns:a16="http://schemas.microsoft.com/office/drawing/2014/main" id="{9F1AE02A-6BA0-4C90-B668-45EE8DE60A45}"/>
              </a:ext>
            </a:extLst>
          </p:cNvPr>
          <p:cNvSpPr/>
          <p:nvPr/>
        </p:nvSpPr>
        <p:spPr>
          <a:xfrm>
            <a:off x="634314" y="955589"/>
            <a:ext cx="7908324" cy="48685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538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2BF7FC7-717D-47FD-96C6-EB080C553862}"/>
              </a:ext>
            </a:extLst>
          </p:cNvPr>
          <p:cNvSpPr/>
          <p:nvPr/>
        </p:nvSpPr>
        <p:spPr>
          <a:xfrm>
            <a:off x="539551" y="1674188"/>
            <a:ext cx="8136903" cy="3139321"/>
          </a:xfrm>
          <a:prstGeom prst="rect">
            <a:avLst/>
          </a:prstGeom>
        </p:spPr>
        <p:txBody>
          <a:bodyPr wrap="square">
            <a:spAutoFit/>
          </a:bodyPr>
          <a:lstStyle/>
          <a:p>
            <a:pPr algn="ctr"/>
            <a:r>
              <a:rPr lang="nl-NL" sz="5400" b="1" dirty="0"/>
              <a:t>Tijd voor vragen:</a:t>
            </a:r>
          </a:p>
          <a:p>
            <a:endParaRPr lang="nl-NL" sz="3200" dirty="0">
              <a:solidFill>
                <a:schemeClr val="bg1"/>
              </a:solidFill>
              <a:latin typeface="Arial Rounded MT Bold" panose="020F0704030504030204" pitchFamily="34" charset="0"/>
            </a:endParaRPr>
          </a:p>
          <a:p>
            <a:pPr algn="ctr"/>
            <a:endParaRPr lang="nl-NL" sz="3200" dirty="0">
              <a:solidFill>
                <a:srgbClr val="FF0000"/>
              </a:solidFill>
              <a:latin typeface="Arial Rounded MT Bold" panose="020F0704030504030204" pitchFamily="34" charset="0"/>
            </a:endParaRPr>
          </a:p>
          <a:p>
            <a:endParaRPr lang="nl-NL" sz="3200" dirty="0">
              <a:solidFill>
                <a:schemeClr val="bg1"/>
              </a:solidFill>
              <a:latin typeface="Arial Rounded MT Bold" panose="020F0704030504030204" pitchFamily="34" charset="0"/>
            </a:endParaRPr>
          </a:p>
          <a:p>
            <a:endParaRPr lang="nl-NL" sz="3200" dirty="0">
              <a:solidFill>
                <a:srgbClr val="000099"/>
              </a:solidFill>
              <a:latin typeface="Arial Rounded MT Bold" panose="020F0704030504030204" pitchFamily="34" charset="0"/>
            </a:endParaRPr>
          </a:p>
          <a:p>
            <a:pPr algn="ctr"/>
            <a:endParaRPr lang="nl-NL" sz="1600" b="1" dirty="0">
              <a:solidFill>
                <a:srgbClr val="0066FF"/>
              </a:solidFill>
            </a:endParaRPr>
          </a:p>
        </p:txBody>
      </p:sp>
      <p:sp>
        <p:nvSpPr>
          <p:cNvPr id="2" name="Rechthoek 1">
            <a:extLst>
              <a:ext uri="{FF2B5EF4-FFF2-40B4-BE49-F238E27FC236}">
                <a16:creationId xmlns:a16="http://schemas.microsoft.com/office/drawing/2014/main" id="{CD2B56E4-9294-40F1-893F-4E879363D580}"/>
              </a:ext>
            </a:extLst>
          </p:cNvPr>
          <p:cNvSpPr/>
          <p:nvPr/>
        </p:nvSpPr>
        <p:spPr>
          <a:xfrm>
            <a:off x="741405" y="1095632"/>
            <a:ext cx="7792995" cy="4703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320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2BF7FC7-717D-47FD-96C6-EB080C553862}"/>
              </a:ext>
            </a:extLst>
          </p:cNvPr>
          <p:cNvSpPr/>
          <p:nvPr/>
        </p:nvSpPr>
        <p:spPr>
          <a:xfrm>
            <a:off x="539551" y="1674188"/>
            <a:ext cx="8136903" cy="3631763"/>
          </a:xfrm>
          <a:prstGeom prst="rect">
            <a:avLst/>
          </a:prstGeom>
        </p:spPr>
        <p:txBody>
          <a:bodyPr wrap="square">
            <a:spAutoFit/>
          </a:bodyPr>
          <a:lstStyle/>
          <a:p>
            <a:pPr algn="ctr"/>
            <a:r>
              <a:rPr lang="nl-NL" sz="5400" b="1" dirty="0"/>
              <a:t>Contact / vragen:</a:t>
            </a:r>
          </a:p>
          <a:p>
            <a:endParaRPr lang="nl-NL" sz="3200" dirty="0">
              <a:solidFill>
                <a:schemeClr val="bg1"/>
              </a:solidFill>
              <a:latin typeface="Arial Rounded MT Bold" panose="020F0704030504030204" pitchFamily="34" charset="0"/>
            </a:endParaRPr>
          </a:p>
          <a:p>
            <a:pPr algn="ctr"/>
            <a:r>
              <a:rPr lang="nl-NL" sz="3200" dirty="0">
                <a:solidFill>
                  <a:srgbClr val="FF0000"/>
                </a:solidFill>
              </a:rPr>
              <a:t>jtax@pantarijn.nl</a:t>
            </a:r>
          </a:p>
          <a:p>
            <a:pPr algn="ctr"/>
            <a:endParaRPr lang="nl-NL" sz="3200" dirty="0">
              <a:solidFill>
                <a:srgbClr val="FF0000"/>
              </a:solidFill>
              <a:latin typeface="Arial Rounded MT Bold" panose="020F0704030504030204" pitchFamily="34" charset="0"/>
            </a:endParaRPr>
          </a:p>
          <a:p>
            <a:endParaRPr lang="nl-NL" sz="3200" dirty="0">
              <a:solidFill>
                <a:schemeClr val="bg1"/>
              </a:solidFill>
              <a:latin typeface="Arial Rounded MT Bold" panose="020F0704030504030204" pitchFamily="34" charset="0"/>
            </a:endParaRPr>
          </a:p>
          <a:p>
            <a:endParaRPr lang="nl-NL" sz="3200" dirty="0">
              <a:solidFill>
                <a:srgbClr val="000099"/>
              </a:solidFill>
              <a:latin typeface="Arial Rounded MT Bold" panose="020F0704030504030204" pitchFamily="34" charset="0"/>
            </a:endParaRPr>
          </a:p>
          <a:p>
            <a:pPr algn="ctr"/>
            <a:endParaRPr lang="nl-NL" sz="1600" b="1" dirty="0">
              <a:solidFill>
                <a:srgbClr val="0066FF"/>
              </a:solidFill>
            </a:endParaRPr>
          </a:p>
        </p:txBody>
      </p:sp>
      <p:sp>
        <p:nvSpPr>
          <p:cNvPr id="2" name="Rechthoek 1">
            <a:extLst>
              <a:ext uri="{FF2B5EF4-FFF2-40B4-BE49-F238E27FC236}">
                <a16:creationId xmlns:a16="http://schemas.microsoft.com/office/drawing/2014/main" id="{CD2B56E4-9294-40F1-893F-4E879363D580}"/>
              </a:ext>
            </a:extLst>
          </p:cNvPr>
          <p:cNvSpPr/>
          <p:nvPr/>
        </p:nvSpPr>
        <p:spPr>
          <a:xfrm>
            <a:off x="741405" y="1095632"/>
            <a:ext cx="7792995" cy="4703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6640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DAA74DC1-53A4-4FE0-B429-A403FCEA9947}"/>
              </a:ext>
            </a:extLst>
          </p:cNvPr>
          <p:cNvSpPr txBox="1"/>
          <p:nvPr/>
        </p:nvSpPr>
        <p:spPr>
          <a:xfrm>
            <a:off x="300551" y="962550"/>
            <a:ext cx="8330465" cy="830997"/>
          </a:xfrm>
          <a:prstGeom prst="rect">
            <a:avLst/>
          </a:prstGeom>
          <a:noFill/>
        </p:spPr>
        <p:txBody>
          <a:bodyPr wrap="square" rtlCol="0">
            <a:spAutoFit/>
          </a:bodyPr>
          <a:lstStyle/>
          <a:p>
            <a:pPr algn="ctr"/>
            <a:r>
              <a:rPr lang="nl-NL" sz="4800" b="1" dirty="0">
                <a:ln w="0"/>
              </a:rPr>
              <a:t>Wat is PIE?</a:t>
            </a:r>
          </a:p>
        </p:txBody>
      </p:sp>
      <p:sp>
        <p:nvSpPr>
          <p:cNvPr id="4" name="Rechthoek 3">
            <a:extLst>
              <a:ext uri="{FF2B5EF4-FFF2-40B4-BE49-F238E27FC236}">
                <a16:creationId xmlns:a16="http://schemas.microsoft.com/office/drawing/2014/main" id="{2D24C8F5-F9A1-4DA2-87C2-965EA31CDC56}"/>
              </a:ext>
            </a:extLst>
          </p:cNvPr>
          <p:cNvSpPr/>
          <p:nvPr/>
        </p:nvSpPr>
        <p:spPr>
          <a:xfrm>
            <a:off x="417996" y="1793547"/>
            <a:ext cx="8330466" cy="1015663"/>
          </a:xfrm>
          <a:prstGeom prst="rect">
            <a:avLst/>
          </a:prstGeom>
        </p:spPr>
        <p:txBody>
          <a:bodyPr wrap="square">
            <a:spAutoFit/>
          </a:bodyPr>
          <a:lstStyle/>
          <a:p>
            <a:pPr lvl="0" algn="ctr"/>
            <a:r>
              <a:rPr lang="nl-NL" sz="3600" b="1" dirty="0">
                <a:ln w="0"/>
              </a:rPr>
              <a:t>Produceren, Installeren &amp; Energie</a:t>
            </a:r>
          </a:p>
          <a:p>
            <a:pPr marL="457200" lvl="0" indent="-457200" algn="ctr">
              <a:buFont typeface="Arial" panose="020B0604020202020204" pitchFamily="34" charset="0"/>
              <a:buChar char="•"/>
            </a:pPr>
            <a:endParaRPr lang="nl-NL" sz="2400" dirty="0">
              <a:solidFill>
                <a:schemeClr val="bg1"/>
              </a:solidFill>
              <a:latin typeface="Arial Rounded MT Bold" panose="020F0704030504030204" pitchFamily="34" charset="0"/>
            </a:endParaRPr>
          </a:p>
        </p:txBody>
      </p:sp>
      <p:pic>
        <p:nvPicPr>
          <p:cNvPr id="5" name="Afbeelding 4">
            <a:extLst>
              <a:ext uri="{FF2B5EF4-FFF2-40B4-BE49-F238E27FC236}">
                <a16:creationId xmlns:a16="http://schemas.microsoft.com/office/drawing/2014/main" id="{6FAE452C-8463-467B-B0C1-C4F13D31C40F}"/>
              </a:ext>
            </a:extLst>
          </p:cNvPr>
          <p:cNvPicPr>
            <a:picLocks noChangeAspect="1"/>
          </p:cNvPicPr>
          <p:nvPr/>
        </p:nvPicPr>
        <p:blipFill>
          <a:blip r:embed="rId3"/>
          <a:stretch>
            <a:fillRect/>
          </a:stretch>
        </p:blipFill>
        <p:spPr>
          <a:xfrm>
            <a:off x="3624424" y="2645880"/>
            <a:ext cx="1878528" cy="2520603"/>
          </a:xfrm>
          <a:prstGeom prst="rect">
            <a:avLst/>
          </a:prstGeom>
          <a:ln w="228600" cap="sq" cmpd="thickThin">
            <a:noFill/>
            <a:prstDash val="solid"/>
            <a:miter lim="800000"/>
          </a:ln>
          <a:effectLst>
            <a:innerShdw>
              <a:schemeClr val="bg1"/>
            </a:innerShdw>
          </a:effectLst>
        </p:spPr>
      </p:pic>
      <p:pic>
        <p:nvPicPr>
          <p:cNvPr id="8" name="Afbeelding 7">
            <a:extLst>
              <a:ext uri="{FF2B5EF4-FFF2-40B4-BE49-F238E27FC236}">
                <a16:creationId xmlns:a16="http://schemas.microsoft.com/office/drawing/2014/main" id="{710876B2-B7EE-4573-A05D-33E04239E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147" y="2988646"/>
            <a:ext cx="2446760" cy="1835070"/>
          </a:xfrm>
          <a:prstGeom prst="rect">
            <a:avLst/>
          </a:prstGeom>
          <a:ln w="228600" cap="sq" cmpd="thickThin">
            <a:noFill/>
            <a:prstDash val="solid"/>
            <a:miter lim="800000"/>
          </a:ln>
          <a:effectLst>
            <a:innerShdw>
              <a:schemeClr val="bg1"/>
            </a:innerShdw>
          </a:effectLst>
        </p:spPr>
      </p:pic>
      <p:pic>
        <p:nvPicPr>
          <p:cNvPr id="9" name="Afbeelding 8">
            <a:extLst>
              <a:ext uri="{FF2B5EF4-FFF2-40B4-BE49-F238E27FC236}">
                <a16:creationId xmlns:a16="http://schemas.microsoft.com/office/drawing/2014/main" id="{F74E9DD6-78EC-4A3D-86F5-F779AA6CB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6025" y="3029976"/>
            <a:ext cx="2671432" cy="1773004"/>
          </a:xfrm>
          <a:prstGeom prst="rect">
            <a:avLst/>
          </a:prstGeom>
        </p:spPr>
      </p:pic>
    </p:spTree>
    <p:extLst>
      <p:ext uri="{BB962C8B-B14F-4D97-AF65-F5344CB8AC3E}">
        <p14:creationId xmlns:p14="http://schemas.microsoft.com/office/powerpoint/2010/main" val="224442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F465775E-FD37-487A-A8E2-BB263C34BBB5}"/>
              </a:ext>
            </a:extLst>
          </p:cNvPr>
          <p:cNvSpPr txBox="1"/>
          <p:nvPr/>
        </p:nvSpPr>
        <p:spPr>
          <a:xfrm>
            <a:off x="0" y="999932"/>
            <a:ext cx="9144000" cy="830997"/>
          </a:xfrm>
          <a:prstGeom prst="rect">
            <a:avLst/>
          </a:prstGeom>
          <a:noFill/>
        </p:spPr>
        <p:txBody>
          <a:bodyPr wrap="square" rtlCol="0">
            <a:spAutoFit/>
          </a:bodyPr>
          <a:lstStyle/>
          <a:p>
            <a:pPr algn="ctr"/>
            <a:r>
              <a:rPr lang="nl-NL" sz="4800" b="1" dirty="0">
                <a:ln w="0"/>
              </a:rPr>
              <a:t>Waarom PIE?</a:t>
            </a:r>
          </a:p>
        </p:txBody>
      </p:sp>
      <p:sp>
        <p:nvSpPr>
          <p:cNvPr id="4" name="Rechthoek 3">
            <a:extLst>
              <a:ext uri="{FF2B5EF4-FFF2-40B4-BE49-F238E27FC236}">
                <a16:creationId xmlns:a16="http://schemas.microsoft.com/office/drawing/2014/main" id="{74F7FECC-904F-4CC9-814C-08A5DD409DC6}"/>
              </a:ext>
            </a:extLst>
          </p:cNvPr>
          <p:cNvSpPr/>
          <p:nvPr/>
        </p:nvSpPr>
        <p:spPr>
          <a:xfrm>
            <a:off x="1100908" y="1905506"/>
            <a:ext cx="7229947" cy="2677656"/>
          </a:xfrm>
          <a:prstGeom prst="rect">
            <a:avLst/>
          </a:prstGeom>
        </p:spPr>
        <p:txBody>
          <a:bodyPr wrap="square">
            <a:spAutoFit/>
          </a:bodyPr>
          <a:lstStyle/>
          <a:p>
            <a:pPr marL="457200" lvl="0" indent="-457200">
              <a:buFont typeface="Calibri" panose="020F0502020204030204" pitchFamily="34" charset="0"/>
              <a:buChar char="₋"/>
            </a:pPr>
            <a:r>
              <a:rPr lang="nl-NL" sz="2400" b="1" dirty="0">
                <a:ln w="0"/>
              </a:rPr>
              <a:t>Techniek heeft de toekomst</a:t>
            </a:r>
          </a:p>
          <a:p>
            <a:pPr marL="457200" lvl="0" indent="-457200">
              <a:buFont typeface="Calibri" panose="020F0502020204030204" pitchFamily="34" charset="0"/>
              <a:buChar char="₋"/>
            </a:pPr>
            <a:r>
              <a:rPr lang="nl-NL" sz="2400" b="1" dirty="0">
                <a:ln w="0"/>
              </a:rPr>
              <a:t>Leren door te doen</a:t>
            </a:r>
          </a:p>
          <a:p>
            <a:pPr marL="457200" lvl="0" indent="-457200">
              <a:buFont typeface="Calibri" panose="020F0502020204030204" pitchFamily="34" charset="0"/>
              <a:buChar char="₋"/>
            </a:pPr>
            <a:r>
              <a:rPr lang="nl-NL" sz="2400" b="1" dirty="0">
                <a:ln w="0"/>
              </a:rPr>
              <a:t>Technisch inzicht opdoen</a:t>
            </a:r>
          </a:p>
          <a:p>
            <a:pPr marL="457200" lvl="0" indent="-457200">
              <a:buFont typeface="Calibri" panose="020F0502020204030204" pitchFamily="34" charset="0"/>
              <a:buChar char="₋"/>
            </a:pPr>
            <a:r>
              <a:rPr lang="nl-NL" sz="2400" b="1" dirty="0">
                <a:ln w="0"/>
              </a:rPr>
              <a:t>Materialen bewerken</a:t>
            </a:r>
          </a:p>
          <a:p>
            <a:pPr marL="457200" lvl="0" indent="-457200">
              <a:buFont typeface="Calibri" panose="020F0502020204030204" pitchFamily="34" charset="0"/>
              <a:buChar char="₋"/>
            </a:pPr>
            <a:r>
              <a:rPr lang="nl-NL" sz="2400" b="1" dirty="0">
                <a:ln w="0"/>
              </a:rPr>
              <a:t>Ontwerpen van producten</a:t>
            </a:r>
          </a:p>
          <a:p>
            <a:pPr marL="457200" lvl="0" indent="-457200">
              <a:buFont typeface="Calibri" panose="020F0502020204030204" pitchFamily="34" charset="0"/>
              <a:buChar char="₋"/>
            </a:pPr>
            <a:r>
              <a:rPr lang="nl-NL" sz="2400" b="1" dirty="0">
                <a:ln w="0"/>
              </a:rPr>
              <a:t>Programmeren </a:t>
            </a:r>
          </a:p>
          <a:p>
            <a:pPr marL="457200" lvl="0" indent="-457200">
              <a:buFont typeface="Calibri" panose="020F0502020204030204" pitchFamily="34" charset="0"/>
              <a:buChar char="₋"/>
            </a:pPr>
            <a:r>
              <a:rPr lang="nl-NL" sz="2400" b="1" dirty="0">
                <a:ln w="0"/>
              </a:rPr>
              <a:t>Problemen oplossen </a:t>
            </a:r>
          </a:p>
        </p:txBody>
      </p:sp>
      <p:pic>
        <p:nvPicPr>
          <p:cNvPr id="5" name="Afbeelding 4">
            <a:extLst>
              <a:ext uri="{FF2B5EF4-FFF2-40B4-BE49-F238E27FC236}">
                <a16:creationId xmlns:a16="http://schemas.microsoft.com/office/drawing/2014/main" id="{544776FA-1143-4242-A317-BE9B5D7CF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23354" y="2342012"/>
            <a:ext cx="2948947" cy="2421172"/>
          </a:xfrm>
          <a:prstGeom prst="rect">
            <a:avLst/>
          </a:prstGeom>
          <a:noFill/>
          <a:ln w="444500" cap="sq">
            <a:noFill/>
            <a:miter lim="800000"/>
          </a:ln>
          <a:effectLst/>
        </p:spPr>
      </p:pic>
      <p:pic>
        <p:nvPicPr>
          <p:cNvPr id="1026" name="Picture 2" descr="logo Project Pie">
            <a:extLst>
              <a:ext uri="{FF2B5EF4-FFF2-40B4-BE49-F238E27FC236}">
                <a16:creationId xmlns:a16="http://schemas.microsoft.com/office/drawing/2014/main" id="{34482469-2711-46FA-8C8D-ACEB0C222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929" y="3976091"/>
            <a:ext cx="1050981" cy="105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0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2A627EE-D530-4B4C-A3DC-C1986AE63587}"/>
              </a:ext>
            </a:extLst>
          </p:cNvPr>
          <p:cNvSpPr txBox="1"/>
          <p:nvPr/>
        </p:nvSpPr>
        <p:spPr>
          <a:xfrm>
            <a:off x="1207894" y="1067039"/>
            <a:ext cx="7108521" cy="830997"/>
          </a:xfrm>
          <a:prstGeom prst="rect">
            <a:avLst/>
          </a:prstGeom>
          <a:noFill/>
        </p:spPr>
        <p:txBody>
          <a:bodyPr wrap="square" rtlCol="0">
            <a:spAutoFit/>
          </a:bodyPr>
          <a:lstStyle/>
          <a:p>
            <a:pPr algn="ctr"/>
            <a:r>
              <a:rPr lang="nl-NL" sz="4800" b="1" dirty="0">
                <a:ln w="0"/>
              </a:rPr>
              <a:t>Vakkenpakket</a:t>
            </a:r>
          </a:p>
        </p:txBody>
      </p:sp>
      <p:sp>
        <p:nvSpPr>
          <p:cNvPr id="4" name="Rechthoek 3">
            <a:extLst>
              <a:ext uri="{FF2B5EF4-FFF2-40B4-BE49-F238E27FC236}">
                <a16:creationId xmlns:a16="http://schemas.microsoft.com/office/drawing/2014/main" id="{84E40CB9-D55D-420C-B6E6-02958A98111F}"/>
              </a:ext>
            </a:extLst>
          </p:cNvPr>
          <p:cNvSpPr/>
          <p:nvPr/>
        </p:nvSpPr>
        <p:spPr>
          <a:xfrm>
            <a:off x="1207894" y="2058093"/>
            <a:ext cx="7016242" cy="3416320"/>
          </a:xfrm>
          <a:prstGeom prst="rect">
            <a:avLst/>
          </a:prstGeom>
        </p:spPr>
        <p:txBody>
          <a:bodyPr wrap="square">
            <a:spAutoFit/>
          </a:bodyPr>
          <a:lstStyle/>
          <a:p>
            <a:r>
              <a:rPr lang="nl-NL" sz="2400" b="1" dirty="0">
                <a:ln w="0"/>
              </a:rPr>
              <a:t>Nederlands</a:t>
            </a:r>
          </a:p>
          <a:p>
            <a:r>
              <a:rPr lang="nl-NL" sz="2400" b="1" dirty="0">
                <a:ln w="0"/>
              </a:rPr>
              <a:t>Engels</a:t>
            </a:r>
          </a:p>
          <a:p>
            <a:r>
              <a:rPr lang="nl-NL" sz="2400" b="1" dirty="0">
                <a:ln w="0"/>
              </a:rPr>
              <a:t>Wiskunde </a:t>
            </a:r>
          </a:p>
          <a:p>
            <a:r>
              <a:rPr lang="nl-NL" sz="2400" b="1" dirty="0">
                <a:ln w="0"/>
              </a:rPr>
              <a:t>NASK1</a:t>
            </a:r>
          </a:p>
          <a:p>
            <a:r>
              <a:rPr lang="nl-NL" sz="2400" b="1" dirty="0">
                <a:ln w="0"/>
              </a:rPr>
              <a:t>LO</a:t>
            </a:r>
          </a:p>
          <a:p>
            <a:r>
              <a:rPr lang="nl-NL" sz="2400" b="1" dirty="0">
                <a:ln w="0"/>
              </a:rPr>
              <a:t>CKV</a:t>
            </a:r>
          </a:p>
          <a:p>
            <a:r>
              <a:rPr lang="nl-NL" sz="2400" b="1" dirty="0">
                <a:ln w="0"/>
              </a:rPr>
              <a:t>Maatschappijleer 1</a:t>
            </a:r>
          </a:p>
          <a:p>
            <a:r>
              <a:rPr lang="nl-NL" sz="2400" b="1" dirty="0">
                <a:ln w="0"/>
              </a:rPr>
              <a:t>Beroepsgericht 4 keuzevakken</a:t>
            </a:r>
          </a:p>
          <a:p>
            <a:r>
              <a:rPr lang="nl-NL" sz="2400" b="1" dirty="0">
                <a:ln w="0"/>
              </a:rPr>
              <a:t>Beroepsgericht Profielvak</a:t>
            </a:r>
          </a:p>
        </p:txBody>
      </p:sp>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507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58172766-8B8A-40D4-8C6C-5EEDCAACB9E4}"/>
              </a:ext>
            </a:extLst>
          </p:cNvPr>
          <p:cNvSpPr txBox="1"/>
          <p:nvPr/>
        </p:nvSpPr>
        <p:spPr>
          <a:xfrm>
            <a:off x="1017739" y="1035666"/>
            <a:ext cx="7108521" cy="830997"/>
          </a:xfrm>
          <a:prstGeom prst="rect">
            <a:avLst/>
          </a:prstGeom>
          <a:noFill/>
        </p:spPr>
        <p:txBody>
          <a:bodyPr wrap="square" rtlCol="0">
            <a:spAutoFit/>
          </a:bodyPr>
          <a:lstStyle/>
          <a:p>
            <a:pPr algn="ctr"/>
            <a:r>
              <a:rPr lang="nl-NL" sz="4800" b="1" dirty="0"/>
              <a:t>Profielmodules</a:t>
            </a:r>
          </a:p>
        </p:txBody>
      </p:sp>
      <p:sp>
        <p:nvSpPr>
          <p:cNvPr id="4" name="Rechthoek 3">
            <a:extLst>
              <a:ext uri="{FF2B5EF4-FFF2-40B4-BE49-F238E27FC236}">
                <a16:creationId xmlns:a16="http://schemas.microsoft.com/office/drawing/2014/main" id="{BDF90FE0-2512-4EEF-94F8-DB8ADC116F63}"/>
              </a:ext>
            </a:extLst>
          </p:cNvPr>
          <p:cNvSpPr/>
          <p:nvPr/>
        </p:nvSpPr>
        <p:spPr>
          <a:xfrm>
            <a:off x="971600" y="1985252"/>
            <a:ext cx="4210000" cy="4339650"/>
          </a:xfrm>
          <a:prstGeom prst="rect">
            <a:avLst/>
          </a:prstGeom>
        </p:spPr>
        <p:txBody>
          <a:bodyPr wrap="square">
            <a:spAutoFit/>
          </a:bodyPr>
          <a:lstStyle/>
          <a:p>
            <a:pPr marL="285750" indent="-285750">
              <a:buFontTx/>
              <a:buChar char="-"/>
            </a:pPr>
            <a:r>
              <a:rPr lang="nl-NL" sz="2800" b="1" dirty="0"/>
              <a:t>Ontwerpen en maken</a:t>
            </a:r>
          </a:p>
          <a:p>
            <a:pPr marL="285750" indent="-285750">
              <a:buFontTx/>
              <a:buChar char="-"/>
            </a:pPr>
            <a:endParaRPr lang="nl-NL" sz="2800" b="1" dirty="0"/>
          </a:p>
          <a:p>
            <a:pPr marL="285750" indent="-285750">
              <a:buFontTx/>
              <a:buChar char="-"/>
            </a:pPr>
            <a:r>
              <a:rPr lang="nl-NL" sz="2800" b="1" dirty="0"/>
              <a:t>Bewerken en verbinden van materialen</a:t>
            </a:r>
          </a:p>
          <a:p>
            <a:pPr marL="285750" indent="-285750">
              <a:buFontTx/>
              <a:buChar char="-"/>
            </a:pPr>
            <a:endParaRPr lang="nl-NL" sz="2800" b="1" dirty="0"/>
          </a:p>
          <a:p>
            <a:pPr marL="285750" indent="-285750">
              <a:buFontTx/>
              <a:buChar char="-"/>
            </a:pPr>
            <a:r>
              <a:rPr lang="nl-NL" sz="2800" b="1" dirty="0"/>
              <a:t>Besturen en automatiseren</a:t>
            </a:r>
          </a:p>
          <a:p>
            <a:pPr marL="285750" indent="-285750">
              <a:buFontTx/>
              <a:buChar char="-"/>
            </a:pPr>
            <a:endParaRPr lang="nl-NL" sz="2800" b="1" dirty="0"/>
          </a:p>
          <a:p>
            <a:pPr marL="285750" indent="-285750">
              <a:buFontTx/>
              <a:buChar char="-"/>
            </a:pPr>
            <a:r>
              <a:rPr lang="nl-NL" sz="2800" b="1" dirty="0"/>
              <a:t>Installeren en monteren</a:t>
            </a:r>
          </a:p>
          <a:p>
            <a:pPr marL="285750" indent="-285750">
              <a:buFontTx/>
              <a:buChar char="-"/>
            </a:pPr>
            <a:endParaRPr lang="nl-NL" sz="2400" dirty="0">
              <a:latin typeface="Arial Rounded MT Bold" panose="020F0704030504030204" pitchFamily="34" charset="0"/>
            </a:endParaRPr>
          </a:p>
        </p:txBody>
      </p:sp>
      <p:pic>
        <p:nvPicPr>
          <p:cNvPr id="5" name="Afbeelding 4">
            <a:extLst>
              <a:ext uri="{FF2B5EF4-FFF2-40B4-BE49-F238E27FC236}">
                <a16:creationId xmlns:a16="http://schemas.microsoft.com/office/drawing/2014/main" id="{8C812299-0769-4127-A0D6-62E921F9DF9C}"/>
              </a:ext>
            </a:extLst>
          </p:cNvPr>
          <p:cNvPicPr>
            <a:picLocks noChangeAspect="1"/>
          </p:cNvPicPr>
          <p:nvPr/>
        </p:nvPicPr>
        <p:blipFill>
          <a:blip r:embed="rId2"/>
          <a:stretch>
            <a:fillRect/>
          </a:stretch>
        </p:blipFill>
        <p:spPr>
          <a:xfrm>
            <a:off x="6741200" y="4052332"/>
            <a:ext cx="1862980" cy="1057918"/>
          </a:xfrm>
          <a:prstGeom prst="rect">
            <a:avLst/>
          </a:prstGeom>
        </p:spPr>
      </p:pic>
      <p:pic>
        <p:nvPicPr>
          <p:cNvPr id="7" name="Afbeelding 6">
            <a:extLst>
              <a:ext uri="{FF2B5EF4-FFF2-40B4-BE49-F238E27FC236}">
                <a16:creationId xmlns:a16="http://schemas.microsoft.com/office/drawing/2014/main" id="{80BCB046-573F-41C4-B0EF-F90C92197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317" y="5110250"/>
            <a:ext cx="1830746" cy="1215049"/>
          </a:xfrm>
          <a:prstGeom prst="rect">
            <a:avLst/>
          </a:prstGeom>
        </p:spPr>
      </p:pic>
      <p:pic>
        <p:nvPicPr>
          <p:cNvPr id="8" name="Afbeelding 7">
            <a:extLst>
              <a:ext uri="{FF2B5EF4-FFF2-40B4-BE49-F238E27FC236}">
                <a16:creationId xmlns:a16="http://schemas.microsoft.com/office/drawing/2014/main" id="{AB28C87E-4BA7-4A22-8824-6A1ACCFD2F69}"/>
              </a:ext>
            </a:extLst>
          </p:cNvPr>
          <p:cNvPicPr/>
          <p:nvPr/>
        </p:nvPicPr>
        <p:blipFill>
          <a:blip r:embed="rId4">
            <a:extLst>
              <a:ext uri="{28A0092B-C50C-407E-A947-70E740481C1C}">
                <a14:useLocalDpi xmlns:a14="http://schemas.microsoft.com/office/drawing/2010/main" val="0"/>
              </a:ext>
            </a:extLst>
          </a:blip>
          <a:stretch>
            <a:fillRect/>
          </a:stretch>
        </p:blipFill>
        <p:spPr>
          <a:xfrm>
            <a:off x="6733691" y="3099206"/>
            <a:ext cx="1862980" cy="935562"/>
          </a:xfrm>
          <a:prstGeom prst="rect">
            <a:avLst/>
          </a:prstGeom>
        </p:spPr>
      </p:pic>
      <p:pic>
        <p:nvPicPr>
          <p:cNvPr id="2" name="Afbeelding 1">
            <a:extLst>
              <a:ext uri="{FF2B5EF4-FFF2-40B4-BE49-F238E27FC236}">
                <a16:creationId xmlns:a16="http://schemas.microsoft.com/office/drawing/2014/main" id="{BB603DD0-3538-4682-9F0F-18A752BC3DC1}"/>
              </a:ext>
            </a:extLst>
          </p:cNvPr>
          <p:cNvPicPr>
            <a:picLocks noChangeAspect="1"/>
          </p:cNvPicPr>
          <p:nvPr/>
        </p:nvPicPr>
        <p:blipFill>
          <a:blip r:embed="rId5"/>
          <a:stretch>
            <a:fillRect/>
          </a:stretch>
        </p:blipFill>
        <p:spPr>
          <a:xfrm>
            <a:off x="7178151" y="1512260"/>
            <a:ext cx="1426029" cy="1525851"/>
          </a:xfrm>
          <a:prstGeom prst="rect">
            <a:avLst/>
          </a:prstGeom>
        </p:spPr>
      </p:pic>
    </p:spTree>
    <p:extLst>
      <p:ext uri="{BB962C8B-B14F-4D97-AF65-F5344CB8AC3E}">
        <p14:creationId xmlns:p14="http://schemas.microsoft.com/office/powerpoint/2010/main" val="237778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ktricien kosten - [Handig prijsoverzicht + Tips] | Homedeal">
            <a:extLst>
              <a:ext uri="{FF2B5EF4-FFF2-40B4-BE49-F238E27FC236}">
                <a16:creationId xmlns:a16="http://schemas.microsoft.com/office/drawing/2014/main" id="{E8963F95-D79E-4D9D-B548-64DC14E7C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6" y="3046608"/>
            <a:ext cx="1415003" cy="9427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olidWorks Enterprise PDM - Exact Software">
            <a:extLst>
              <a:ext uri="{FF2B5EF4-FFF2-40B4-BE49-F238E27FC236}">
                <a16:creationId xmlns:a16="http://schemas.microsoft.com/office/drawing/2014/main" id="{60F923D0-0A2C-4D62-9D15-1BEEC2F6B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1689">
            <a:off x="3061652" y="1564064"/>
            <a:ext cx="3850177" cy="21657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rusa i3 3D printing - YouTube">
            <a:extLst>
              <a:ext uri="{FF2B5EF4-FFF2-40B4-BE49-F238E27FC236}">
                <a16:creationId xmlns:a16="http://schemas.microsoft.com/office/drawing/2014/main" id="{AE014214-83B3-45CA-8B93-995841D26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89429">
            <a:off x="3209131" y="4447424"/>
            <a:ext cx="3117670" cy="17536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esto cursus moderne industriële pneumatiek">
            <a:extLst>
              <a:ext uri="{FF2B5EF4-FFF2-40B4-BE49-F238E27FC236}">
                <a16:creationId xmlns:a16="http://schemas.microsoft.com/office/drawing/2014/main" id="{5DCBFE27-F8DB-4583-A0C8-790D0E1AB0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022" y="4735134"/>
            <a:ext cx="2156735" cy="141214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A81980-EA78-40D3-9A2F-D9CAB5F02D58}"/>
              </a:ext>
            </a:extLst>
          </p:cNvPr>
          <p:cNvSpPr>
            <a:spLocks noGrp="1"/>
          </p:cNvSpPr>
          <p:nvPr>
            <p:ph type="title"/>
          </p:nvPr>
        </p:nvSpPr>
        <p:spPr>
          <a:xfrm>
            <a:off x="743738" y="598527"/>
            <a:ext cx="7886700" cy="1325563"/>
          </a:xfrm>
        </p:spPr>
        <p:txBody>
          <a:bodyPr/>
          <a:lstStyle/>
          <a:p>
            <a:pPr algn="ctr"/>
            <a:r>
              <a:rPr lang="nl-NL" b="1" dirty="0"/>
              <a:t>P.I.E.</a:t>
            </a:r>
          </a:p>
        </p:txBody>
      </p:sp>
      <p:pic>
        <p:nvPicPr>
          <p:cNvPr id="5" name="Tijdelijke aanduiding voor inhoud 4">
            <a:extLst>
              <a:ext uri="{FF2B5EF4-FFF2-40B4-BE49-F238E27FC236}">
                <a16:creationId xmlns:a16="http://schemas.microsoft.com/office/drawing/2014/main" id="{C77F38B5-C85E-4450-94DC-281981FA2CB5}"/>
              </a:ext>
            </a:extLst>
          </p:cNvPr>
          <p:cNvPicPr>
            <a:picLocks noGrp="1" noChangeAspect="1"/>
          </p:cNvPicPr>
          <p:nvPr>
            <p:ph idx="1"/>
          </p:nvPr>
        </p:nvPicPr>
        <p:blipFill>
          <a:blip r:embed="rId7"/>
          <a:stretch>
            <a:fillRect/>
          </a:stretch>
        </p:blipFill>
        <p:spPr>
          <a:xfrm>
            <a:off x="126358" y="5000884"/>
            <a:ext cx="2037630" cy="1648083"/>
          </a:xfrm>
          <a:prstGeom prst="rect">
            <a:avLst/>
          </a:prstGeom>
        </p:spPr>
      </p:pic>
      <p:pic>
        <p:nvPicPr>
          <p:cNvPr id="4" name="Afbeelding 3">
            <a:extLst>
              <a:ext uri="{FF2B5EF4-FFF2-40B4-BE49-F238E27FC236}">
                <a16:creationId xmlns:a16="http://schemas.microsoft.com/office/drawing/2014/main" id="{4C9DEF00-703F-4CCF-A9CE-95B85850C678}"/>
              </a:ext>
            </a:extLst>
          </p:cNvPr>
          <p:cNvPicPr>
            <a:picLocks noChangeAspect="1"/>
          </p:cNvPicPr>
          <p:nvPr/>
        </p:nvPicPr>
        <p:blipFill>
          <a:blip r:embed="rId8"/>
          <a:stretch>
            <a:fillRect/>
          </a:stretch>
        </p:blipFill>
        <p:spPr>
          <a:xfrm rot="649328">
            <a:off x="743738" y="1840844"/>
            <a:ext cx="2478856" cy="1653698"/>
          </a:xfrm>
          <a:prstGeom prst="rect">
            <a:avLst/>
          </a:prstGeom>
        </p:spPr>
      </p:pic>
      <p:pic>
        <p:nvPicPr>
          <p:cNvPr id="6" name="Afbeelding 5">
            <a:extLst>
              <a:ext uri="{FF2B5EF4-FFF2-40B4-BE49-F238E27FC236}">
                <a16:creationId xmlns:a16="http://schemas.microsoft.com/office/drawing/2014/main" id="{2D052716-9C95-474E-9157-61EF32FD1E61}"/>
              </a:ext>
            </a:extLst>
          </p:cNvPr>
          <p:cNvPicPr>
            <a:picLocks noChangeAspect="1"/>
          </p:cNvPicPr>
          <p:nvPr/>
        </p:nvPicPr>
        <p:blipFill>
          <a:blip r:embed="rId9"/>
          <a:stretch>
            <a:fillRect/>
          </a:stretch>
        </p:blipFill>
        <p:spPr>
          <a:xfrm rot="492308">
            <a:off x="6424427" y="1690689"/>
            <a:ext cx="2024248" cy="1599737"/>
          </a:xfrm>
          <a:prstGeom prst="rect">
            <a:avLst/>
          </a:prstGeom>
        </p:spPr>
      </p:pic>
      <p:pic>
        <p:nvPicPr>
          <p:cNvPr id="2050" name="Picture 2" descr="Programmable logic controllers (PLC)">
            <a:extLst>
              <a:ext uri="{FF2B5EF4-FFF2-40B4-BE49-F238E27FC236}">
                <a16:creationId xmlns:a16="http://schemas.microsoft.com/office/drawing/2014/main" id="{382A3CFD-0BF9-43BB-A627-4B124B6F3C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91599">
            <a:off x="7024299" y="3035456"/>
            <a:ext cx="1753155" cy="1753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t is domotica? – alles dat je moet weten | FWD">
            <a:extLst>
              <a:ext uri="{FF2B5EF4-FFF2-40B4-BE49-F238E27FC236}">
                <a16:creationId xmlns:a16="http://schemas.microsoft.com/office/drawing/2014/main" id="{457BADA2-8C3B-45F4-9B32-82F054E47E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96658">
            <a:off x="4041663" y="2844909"/>
            <a:ext cx="2921925" cy="17531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ssen: onze werkwijze – Dumaco">
            <a:extLst>
              <a:ext uri="{FF2B5EF4-FFF2-40B4-BE49-F238E27FC236}">
                <a16:creationId xmlns:a16="http://schemas.microsoft.com/office/drawing/2014/main" id="{C1EE9F02-9BE1-4C1F-9E84-F92C7B0D50F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959" y="3644697"/>
            <a:ext cx="1844207" cy="12294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NC Draaien Noord-Holland | JORN Metaal">
            <a:extLst>
              <a:ext uri="{FF2B5EF4-FFF2-40B4-BE49-F238E27FC236}">
                <a16:creationId xmlns:a16="http://schemas.microsoft.com/office/drawing/2014/main" id="{2909A639-BF07-4121-8327-AFA5FEA90F4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1277311">
            <a:off x="2165788" y="3344826"/>
            <a:ext cx="1832793" cy="12167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sersnijden | Metaal |Plaat op maat">
            <a:extLst>
              <a:ext uri="{FF2B5EF4-FFF2-40B4-BE49-F238E27FC236}">
                <a16:creationId xmlns:a16="http://schemas.microsoft.com/office/drawing/2014/main" id="{E1D62AED-F173-411F-AE5A-4228D80AFD4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023212">
            <a:off x="1625323" y="4308825"/>
            <a:ext cx="1653698" cy="165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2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2DAE9-A036-4EF7-90AF-5BF2C12841CB}"/>
              </a:ext>
            </a:extLst>
          </p:cNvPr>
          <p:cNvSpPr>
            <a:spLocks noGrp="1"/>
          </p:cNvSpPr>
          <p:nvPr>
            <p:ph type="title"/>
          </p:nvPr>
        </p:nvSpPr>
        <p:spPr>
          <a:xfrm>
            <a:off x="628650" y="784575"/>
            <a:ext cx="7886700" cy="1325563"/>
          </a:xfrm>
        </p:spPr>
        <p:txBody>
          <a:bodyPr/>
          <a:lstStyle/>
          <a:p>
            <a:r>
              <a:rPr lang="nl-NL" b="1" dirty="0"/>
              <a:t>Structuur </a:t>
            </a:r>
            <a:br>
              <a:rPr lang="nl-NL" b="1" dirty="0"/>
            </a:br>
            <a:r>
              <a:rPr lang="nl-NL" dirty="0"/>
              <a:t> </a:t>
            </a:r>
          </a:p>
        </p:txBody>
      </p:sp>
      <p:sp>
        <p:nvSpPr>
          <p:cNvPr id="3" name="Tijdelijke aanduiding voor inhoud 2">
            <a:extLst>
              <a:ext uri="{FF2B5EF4-FFF2-40B4-BE49-F238E27FC236}">
                <a16:creationId xmlns:a16="http://schemas.microsoft.com/office/drawing/2014/main" id="{D80ED47B-A16B-40A1-8CA8-1C748A3C7EC2}"/>
              </a:ext>
            </a:extLst>
          </p:cNvPr>
          <p:cNvSpPr>
            <a:spLocks noGrp="1"/>
          </p:cNvSpPr>
          <p:nvPr>
            <p:ph idx="1"/>
          </p:nvPr>
        </p:nvSpPr>
        <p:spPr>
          <a:xfrm>
            <a:off x="628650" y="2110138"/>
            <a:ext cx="7886700" cy="4351338"/>
          </a:xfrm>
        </p:spPr>
        <p:txBody>
          <a:bodyPr/>
          <a:lstStyle/>
          <a:p>
            <a:r>
              <a:rPr lang="nl-NL" dirty="0"/>
              <a:t>Basisvaardigheden </a:t>
            </a:r>
          </a:p>
          <a:p>
            <a:r>
              <a:rPr lang="nl-NL" dirty="0"/>
              <a:t>Keuzevakken</a:t>
            </a:r>
          </a:p>
          <a:p>
            <a:r>
              <a:rPr lang="nl-NL" dirty="0"/>
              <a:t>Profielopdrachten PIE </a:t>
            </a:r>
          </a:p>
          <a:p>
            <a:r>
              <a:rPr lang="nl-NL" dirty="0"/>
              <a:t>Practica opdrachten </a:t>
            </a:r>
          </a:p>
        </p:txBody>
      </p:sp>
    </p:spTree>
    <p:extLst>
      <p:ext uri="{BB962C8B-B14F-4D97-AF65-F5344CB8AC3E}">
        <p14:creationId xmlns:p14="http://schemas.microsoft.com/office/powerpoint/2010/main" val="256409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68687DF-9278-40E9-89BC-7632E04C0F6C}"/>
              </a:ext>
            </a:extLst>
          </p:cNvPr>
          <p:cNvSpPr/>
          <p:nvPr/>
        </p:nvSpPr>
        <p:spPr>
          <a:xfrm>
            <a:off x="827585" y="931178"/>
            <a:ext cx="7776595" cy="5394121"/>
          </a:xfrm>
          <a:prstGeom prst="rect">
            <a:avLst/>
          </a:prstGeom>
          <a:noFill/>
          <a:ln>
            <a:solidFill>
              <a:schemeClr val="tx1"/>
            </a:solidFill>
          </a:ln>
          <a:effectLst>
            <a:outerShdw dist="50800" dir="5400000" algn="ctr" rotWithShape="0">
              <a:schemeClr val="bg1"/>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33E51F9C-68D9-4060-ABC9-28D53C189482}"/>
              </a:ext>
            </a:extLst>
          </p:cNvPr>
          <p:cNvSpPr txBox="1"/>
          <p:nvPr/>
        </p:nvSpPr>
        <p:spPr>
          <a:xfrm>
            <a:off x="467274" y="1316885"/>
            <a:ext cx="8136906" cy="707886"/>
          </a:xfrm>
          <a:prstGeom prst="rect">
            <a:avLst/>
          </a:prstGeom>
          <a:noFill/>
        </p:spPr>
        <p:txBody>
          <a:bodyPr wrap="square" rtlCol="0">
            <a:spAutoFit/>
          </a:bodyPr>
          <a:lstStyle/>
          <a:p>
            <a:pPr algn="ctr"/>
            <a:r>
              <a:rPr lang="nl-NL" sz="4000" b="1" dirty="0"/>
              <a:t>Plaat en constructiewerk </a:t>
            </a:r>
          </a:p>
        </p:txBody>
      </p:sp>
      <p:pic>
        <p:nvPicPr>
          <p:cNvPr id="4" name="Afbeelding 3">
            <a:extLst>
              <a:ext uri="{FF2B5EF4-FFF2-40B4-BE49-F238E27FC236}">
                <a16:creationId xmlns:a16="http://schemas.microsoft.com/office/drawing/2014/main" id="{340D152B-32FC-499C-9093-FCDF10F551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88885" y="4170527"/>
            <a:ext cx="1821815" cy="1578610"/>
          </a:xfrm>
          <a:prstGeom prst="rect">
            <a:avLst/>
          </a:prstGeom>
        </p:spPr>
      </p:pic>
      <p:pic>
        <p:nvPicPr>
          <p:cNvPr id="5" name="Afbeelding 4">
            <a:extLst>
              <a:ext uri="{FF2B5EF4-FFF2-40B4-BE49-F238E27FC236}">
                <a16:creationId xmlns:a16="http://schemas.microsoft.com/office/drawing/2014/main" id="{3564A960-3AEE-42EE-A338-9C6DFE12186C}"/>
              </a:ext>
            </a:extLst>
          </p:cNvPr>
          <p:cNvPicPr/>
          <p:nvPr/>
        </p:nvPicPr>
        <p:blipFill>
          <a:blip r:embed="rId4">
            <a:extLst>
              <a:ext uri="{28A0092B-C50C-407E-A947-70E740481C1C}">
                <a14:useLocalDpi xmlns:a14="http://schemas.microsoft.com/office/drawing/2010/main" val="0"/>
              </a:ext>
            </a:extLst>
          </a:blip>
          <a:stretch>
            <a:fillRect/>
          </a:stretch>
        </p:blipFill>
        <p:spPr>
          <a:xfrm>
            <a:off x="1187624" y="2106921"/>
            <a:ext cx="2304256" cy="1632721"/>
          </a:xfrm>
          <a:prstGeom prst="rect">
            <a:avLst/>
          </a:prstGeom>
        </p:spPr>
      </p:pic>
      <p:pic>
        <p:nvPicPr>
          <p:cNvPr id="7" name="Afbeelding 6">
            <a:extLst>
              <a:ext uri="{FF2B5EF4-FFF2-40B4-BE49-F238E27FC236}">
                <a16:creationId xmlns:a16="http://schemas.microsoft.com/office/drawing/2014/main" id="{83E6B640-6054-4FD4-8D2E-289F93041DA5}"/>
              </a:ext>
            </a:extLst>
          </p:cNvPr>
          <p:cNvPicPr/>
          <p:nvPr/>
        </p:nvPicPr>
        <p:blipFill>
          <a:blip r:embed="rId5">
            <a:extLst>
              <a:ext uri="{28A0092B-C50C-407E-A947-70E740481C1C}">
                <a14:useLocalDpi xmlns:a14="http://schemas.microsoft.com/office/drawing/2010/main" val="0"/>
              </a:ext>
            </a:extLst>
          </a:blip>
          <a:stretch>
            <a:fillRect/>
          </a:stretch>
        </p:blipFill>
        <p:spPr>
          <a:xfrm>
            <a:off x="4902526" y="4159732"/>
            <a:ext cx="2857500" cy="1600200"/>
          </a:xfrm>
          <a:prstGeom prst="rect">
            <a:avLst/>
          </a:prstGeom>
        </p:spPr>
      </p:pic>
      <p:pic>
        <p:nvPicPr>
          <p:cNvPr id="8" name="Afbeelding 7">
            <a:extLst>
              <a:ext uri="{FF2B5EF4-FFF2-40B4-BE49-F238E27FC236}">
                <a16:creationId xmlns:a16="http://schemas.microsoft.com/office/drawing/2014/main" id="{B01A7F8B-4E70-4B3F-BF6F-61DBA19B2B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1898" y="2106921"/>
            <a:ext cx="2228128" cy="1671096"/>
          </a:xfrm>
          <a:prstGeom prst="rect">
            <a:avLst/>
          </a:prstGeom>
        </p:spPr>
      </p:pic>
      <p:sp>
        <p:nvSpPr>
          <p:cNvPr id="9" name="Rechthoek 8">
            <a:extLst>
              <a:ext uri="{FF2B5EF4-FFF2-40B4-BE49-F238E27FC236}">
                <a16:creationId xmlns:a16="http://schemas.microsoft.com/office/drawing/2014/main" id="{B439535D-5968-4757-9380-75C1BA794F8F}"/>
              </a:ext>
            </a:extLst>
          </p:cNvPr>
          <p:cNvSpPr/>
          <p:nvPr/>
        </p:nvSpPr>
        <p:spPr>
          <a:xfrm>
            <a:off x="0" y="849418"/>
            <a:ext cx="9144000" cy="707886"/>
          </a:xfrm>
          <a:prstGeom prst="rect">
            <a:avLst/>
          </a:prstGeom>
        </p:spPr>
        <p:txBody>
          <a:bodyPr wrap="square">
            <a:spAutoFit/>
          </a:bodyPr>
          <a:lstStyle/>
          <a:p>
            <a:pPr algn="ctr"/>
            <a:r>
              <a:rPr lang="nl-NL" sz="4000" b="1" dirty="0"/>
              <a:t>Keuzevak PIE </a:t>
            </a:r>
          </a:p>
        </p:txBody>
      </p:sp>
    </p:spTree>
    <p:extLst>
      <p:ext uri="{BB962C8B-B14F-4D97-AF65-F5344CB8AC3E}">
        <p14:creationId xmlns:p14="http://schemas.microsoft.com/office/powerpoint/2010/main" val="1869306419"/>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E2975F7ED2B4D8ADFCD25D1A546AB" ma:contentTypeVersion="14" ma:contentTypeDescription="Create a new document." ma:contentTypeScope="" ma:versionID="5a16f2bc3c85fca5aabe2be2d1be9553">
  <xsd:schema xmlns:xsd="http://www.w3.org/2001/XMLSchema" xmlns:xs="http://www.w3.org/2001/XMLSchema" xmlns:p="http://schemas.microsoft.com/office/2006/metadata/properties" xmlns:ns3="6a602ee3-c9d4-40be-987c-6f6d65a3b947" xmlns:ns4="1e44a170-f347-430b-ab83-76d0494aa25d" targetNamespace="http://schemas.microsoft.com/office/2006/metadata/properties" ma:root="true" ma:fieldsID="1f01e2a3002186f732731c5dcad79b85" ns3:_="" ns4:_="">
    <xsd:import namespace="6a602ee3-c9d4-40be-987c-6f6d65a3b947"/>
    <xsd:import namespace="1e44a170-f347-430b-ab83-76d0494aa25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02ee3-c9d4-40be-987c-6f6d65a3b9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44a170-f347-430b-ab83-76d0494aa25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00883-192C-4755-9225-DCF0CB02A834}">
  <ds:schemaRefs>
    <ds:schemaRef ds:uri="http://purl.org/dc/elements/1.1/"/>
    <ds:schemaRef ds:uri="http://schemas.microsoft.com/office/2006/metadata/properties"/>
    <ds:schemaRef ds:uri="6a602ee3-c9d4-40be-987c-6f6d65a3b947"/>
    <ds:schemaRef ds:uri="http://purl.org/dc/terms/"/>
    <ds:schemaRef ds:uri="1e44a170-f347-430b-ab83-76d0494aa25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A086278-7764-4056-A93B-481B3074CC07}">
  <ds:schemaRefs>
    <ds:schemaRef ds:uri="http://schemas.microsoft.com/sharepoint/v3/contenttype/forms"/>
  </ds:schemaRefs>
</ds:datastoreItem>
</file>

<file path=customXml/itemProps3.xml><?xml version="1.0" encoding="utf-8"?>
<ds:datastoreItem xmlns:ds="http://schemas.openxmlformats.org/officeDocument/2006/customXml" ds:itemID="{959AA8A9-AA91-463C-85E5-41674C3BE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02ee3-c9d4-40be-987c-6f6d65a3b947"/>
    <ds:schemaRef ds:uri="1e44a170-f347-430b-ab83-76d0494aa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568</TotalTime>
  <Words>1020</Words>
  <Application>Microsoft Office PowerPoint</Application>
  <PresentationFormat>Diavoorstelling (4:3)</PresentationFormat>
  <Paragraphs>204</Paragraphs>
  <Slides>23</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Arial Rounded MT Bold</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P.I.E.</vt:lpstr>
      <vt:lpstr>Structuur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RSG Pantarijn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Philips</dc:creator>
  <cp:lastModifiedBy>Marco Hooijer</cp:lastModifiedBy>
  <cp:revision>34</cp:revision>
  <dcterms:created xsi:type="dcterms:W3CDTF">2020-10-15T14:54:36Z</dcterms:created>
  <dcterms:modified xsi:type="dcterms:W3CDTF">2024-02-01T15:18:44Z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0x010100147E2975F7ED2B4D8ADFCD25D1A546AB</vt:lpwstr>
  </property>
</Properties>
</file>